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3" r:id="rId2"/>
    <p:sldId id="257" r:id="rId3"/>
    <p:sldId id="258" r:id="rId4"/>
    <p:sldId id="259" r:id="rId5"/>
    <p:sldId id="260" r:id="rId6"/>
    <p:sldId id="261" r:id="rId7"/>
    <p:sldId id="262" r:id="rId8"/>
    <p:sldId id="263" r:id="rId9"/>
    <p:sldId id="264" r:id="rId10"/>
    <p:sldId id="265" r:id="rId11"/>
    <p:sldId id="266" r:id="rId12"/>
    <p:sldId id="275" r:id="rId13"/>
    <p:sldId id="267" r:id="rId14"/>
    <p:sldId id="277" r:id="rId15"/>
    <p:sldId id="280" r:id="rId16"/>
    <p:sldId id="278" r:id="rId17"/>
    <p:sldId id="279" r:id="rId18"/>
    <p:sldId id="268" r:id="rId19"/>
    <p:sldId id="281" r:id="rId20"/>
    <p:sldId id="282" r:id="rId21"/>
    <p:sldId id="271" r:id="rId22"/>
    <p:sldId id="27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016"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38B59-FF9D-4AAD-8F3C-7931480FE374}"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19893797-8D0D-4D86-BDF6-1ABCAAE962BB}">
      <dgm:prSet/>
      <dgm:spPr/>
      <dgm:t>
        <a:bodyPr/>
        <a:lstStyle/>
        <a:p>
          <a:pPr>
            <a:lnSpc>
              <a:spcPct val="100000"/>
            </a:lnSpc>
          </a:pPr>
          <a:r>
            <a:rPr lang="en-GB" dirty="0">
              <a:latin typeface="Times New Roman" panose="02020603050405020304" pitchFamily="18" charset="0"/>
              <a:cs typeface="Times New Roman" panose="02020603050405020304" pitchFamily="18" charset="0"/>
            </a:rPr>
            <a:t>The San Francisco’s Fire Department (SFFD) was founded in year 1866.</a:t>
          </a:r>
          <a:endParaRPr lang="en-US" dirty="0">
            <a:latin typeface="Times New Roman" panose="02020603050405020304" pitchFamily="18" charset="0"/>
            <a:cs typeface="Times New Roman" panose="02020603050405020304" pitchFamily="18" charset="0"/>
          </a:endParaRPr>
        </a:p>
      </dgm:t>
    </dgm:pt>
    <dgm:pt modelId="{68EF0444-BD67-418A-972D-DCC526FA88D2}" type="parTrans" cxnId="{5AB44891-59B2-476D-B07A-CD1149354575}">
      <dgm:prSet/>
      <dgm:spPr/>
      <dgm:t>
        <a:bodyPr/>
        <a:lstStyle/>
        <a:p>
          <a:endParaRPr lang="en-US"/>
        </a:p>
      </dgm:t>
    </dgm:pt>
    <dgm:pt modelId="{43CAA84C-2FE1-46CF-8A4D-3AD1F7FF6BAE}" type="sibTrans" cxnId="{5AB44891-59B2-476D-B07A-CD1149354575}">
      <dgm:prSet/>
      <dgm:spPr/>
      <dgm:t>
        <a:bodyPr/>
        <a:lstStyle/>
        <a:p>
          <a:endParaRPr lang="en-US"/>
        </a:p>
      </dgm:t>
    </dgm:pt>
    <dgm:pt modelId="{3D37FF44-9ADB-4C9F-81DB-01D9E2B19EBF}">
      <dgm:prSet/>
      <dgm:spPr/>
      <dgm:t>
        <a:bodyPr/>
        <a:lstStyle/>
        <a:p>
          <a:pPr>
            <a:lnSpc>
              <a:spcPct val="100000"/>
            </a:lnSpc>
          </a:pPr>
          <a:r>
            <a:rPr lang="en-GB" dirty="0">
              <a:latin typeface="Times New Roman" panose="02020603050405020304" pitchFamily="18" charset="0"/>
              <a:cs typeface="Times New Roman" panose="02020603050405020304" pitchFamily="18" charset="0"/>
            </a:rPr>
            <a:t>SFFD responds to various emergencies including fires, medical incidents, and hazardous materials incidents.</a:t>
          </a:r>
          <a:endParaRPr lang="en-US" dirty="0">
            <a:latin typeface="Times New Roman" panose="02020603050405020304" pitchFamily="18" charset="0"/>
            <a:cs typeface="Times New Roman" panose="02020603050405020304" pitchFamily="18" charset="0"/>
          </a:endParaRPr>
        </a:p>
      </dgm:t>
    </dgm:pt>
    <dgm:pt modelId="{C4AA30C4-3211-4E8D-BE8F-378F9350B743}" type="parTrans" cxnId="{D5654E41-F403-4EBA-A58E-4E5A3B819BC9}">
      <dgm:prSet/>
      <dgm:spPr/>
      <dgm:t>
        <a:bodyPr/>
        <a:lstStyle/>
        <a:p>
          <a:endParaRPr lang="en-US"/>
        </a:p>
      </dgm:t>
    </dgm:pt>
    <dgm:pt modelId="{AB9695ED-F6DE-4A2E-9A85-1EC3788865FE}" type="sibTrans" cxnId="{D5654E41-F403-4EBA-A58E-4E5A3B819BC9}">
      <dgm:prSet/>
      <dgm:spPr/>
      <dgm:t>
        <a:bodyPr/>
        <a:lstStyle/>
        <a:p>
          <a:endParaRPr lang="en-US"/>
        </a:p>
      </dgm:t>
    </dgm:pt>
    <dgm:pt modelId="{A85C4C25-D186-4761-86D7-890899C9C720}">
      <dgm:prSet/>
      <dgm:spPr/>
      <dgm:t>
        <a:bodyPr/>
        <a:lstStyle/>
        <a:p>
          <a:pPr>
            <a:lnSpc>
              <a:spcPct val="100000"/>
            </a:lnSpc>
          </a:pPr>
          <a:r>
            <a:rPr lang="en-GB" dirty="0">
              <a:latin typeface="Times New Roman" panose="02020603050405020304" pitchFamily="18" charset="0"/>
              <a:cs typeface="Times New Roman" panose="02020603050405020304" pitchFamily="18" charset="0"/>
            </a:rPr>
            <a:t>The department covers an area of 47 square miles and serves a population of over 880,000 residents. The SFFD has over 1,500 firefighters and paramedics who operate from 44 fire stations throughout the city. </a:t>
          </a:r>
          <a:endParaRPr lang="en-US" dirty="0">
            <a:latin typeface="Times New Roman" panose="02020603050405020304" pitchFamily="18" charset="0"/>
            <a:cs typeface="Times New Roman" panose="02020603050405020304" pitchFamily="18" charset="0"/>
          </a:endParaRPr>
        </a:p>
      </dgm:t>
    </dgm:pt>
    <dgm:pt modelId="{7F89381A-E6A7-46C1-BCBE-0E8BCF099B32}" type="parTrans" cxnId="{387F08DF-D687-4D36-975F-797B3459F78A}">
      <dgm:prSet/>
      <dgm:spPr/>
      <dgm:t>
        <a:bodyPr/>
        <a:lstStyle/>
        <a:p>
          <a:endParaRPr lang="en-US"/>
        </a:p>
      </dgm:t>
    </dgm:pt>
    <dgm:pt modelId="{D6EE8DFE-91C6-4AD9-BFE5-0A82916E021B}" type="sibTrans" cxnId="{387F08DF-D687-4D36-975F-797B3459F78A}">
      <dgm:prSet/>
      <dgm:spPr/>
      <dgm:t>
        <a:bodyPr/>
        <a:lstStyle/>
        <a:p>
          <a:endParaRPr lang="en-US"/>
        </a:p>
      </dgm:t>
    </dgm:pt>
    <dgm:pt modelId="{BEAF0019-FBA0-4CDA-A175-80C24AD0D36B}" type="pres">
      <dgm:prSet presAssocID="{32638B59-FF9D-4AAD-8F3C-7931480FE374}" presName="root" presStyleCnt="0">
        <dgm:presLayoutVars>
          <dgm:dir/>
          <dgm:resizeHandles val="exact"/>
        </dgm:presLayoutVars>
      </dgm:prSet>
      <dgm:spPr/>
    </dgm:pt>
    <dgm:pt modelId="{AC15EDFD-47BD-4A46-8DE0-213AB0848EC9}" type="pres">
      <dgm:prSet presAssocID="{19893797-8D0D-4D86-BDF6-1ABCAAE962BB}" presName="compNode" presStyleCnt="0"/>
      <dgm:spPr/>
    </dgm:pt>
    <dgm:pt modelId="{8EFD7E39-20AA-4C52-864F-64B182A19FBC}" type="pres">
      <dgm:prSet presAssocID="{19893797-8D0D-4D86-BDF6-1ABCAAE962BB}" presName="bgRect" presStyleLbl="bgShp" presStyleIdx="0" presStyleCnt="3"/>
      <dgm:spPr/>
    </dgm:pt>
    <dgm:pt modelId="{C8F91294-7F9B-42DB-A540-0F9CDFD23F82}" type="pres">
      <dgm:prSet presAssocID="{19893797-8D0D-4D86-BDF6-1ABCAAE962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FC147B2F-3F31-4498-8829-343C61F07B90}" type="pres">
      <dgm:prSet presAssocID="{19893797-8D0D-4D86-BDF6-1ABCAAE962BB}" presName="spaceRect" presStyleCnt="0"/>
      <dgm:spPr/>
    </dgm:pt>
    <dgm:pt modelId="{14ACA7F7-33B5-49A7-9350-CD2465211F94}" type="pres">
      <dgm:prSet presAssocID="{19893797-8D0D-4D86-BDF6-1ABCAAE962BB}" presName="parTx" presStyleLbl="revTx" presStyleIdx="0" presStyleCnt="3">
        <dgm:presLayoutVars>
          <dgm:chMax val="0"/>
          <dgm:chPref val="0"/>
        </dgm:presLayoutVars>
      </dgm:prSet>
      <dgm:spPr/>
    </dgm:pt>
    <dgm:pt modelId="{3EE1CA45-BF9D-4C14-B705-AECA6B620C39}" type="pres">
      <dgm:prSet presAssocID="{43CAA84C-2FE1-46CF-8A4D-3AD1F7FF6BAE}" presName="sibTrans" presStyleCnt="0"/>
      <dgm:spPr/>
    </dgm:pt>
    <dgm:pt modelId="{ADB9143D-599F-4597-8121-9D21CAF7353F}" type="pres">
      <dgm:prSet presAssocID="{3D37FF44-9ADB-4C9F-81DB-01D9E2B19EBF}" presName="compNode" presStyleCnt="0"/>
      <dgm:spPr/>
    </dgm:pt>
    <dgm:pt modelId="{CCA1B708-8F98-47E9-B9DA-D992D2E3A5D8}" type="pres">
      <dgm:prSet presAssocID="{3D37FF44-9ADB-4C9F-81DB-01D9E2B19EBF}" presName="bgRect" presStyleLbl="bgShp" presStyleIdx="1" presStyleCnt="3"/>
      <dgm:spPr/>
    </dgm:pt>
    <dgm:pt modelId="{DE85BE94-20DF-4DCE-8C9E-56F5565C8478}" type="pres">
      <dgm:prSet presAssocID="{3D37FF44-9ADB-4C9F-81DB-01D9E2B19E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fighter"/>
        </a:ext>
      </dgm:extLst>
    </dgm:pt>
    <dgm:pt modelId="{8C07560E-46AF-456A-BD0D-B3E3A8CEB0D7}" type="pres">
      <dgm:prSet presAssocID="{3D37FF44-9ADB-4C9F-81DB-01D9E2B19EBF}" presName="spaceRect" presStyleCnt="0"/>
      <dgm:spPr/>
    </dgm:pt>
    <dgm:pt modelId="{83B7B692-4BF4-4DD9-88C3-2024BE96CEB6}" type="pres">
      <dgm:prSet presAssocID="{3D37FF44-9ADB-4C9F-81DB-01D9E2B19EBF}" presName="parTx" presStyleLbl="revTx" presStyleIdx="1" presStyleCnt="3">
        <dgm:presLayoutVars>
          <dgm:chMax val="0"/>
          <dgm:chPref val="0"/>
        </dgm:presLayoutVars>
      </dgm:prSet>
      <dgm:spPr/>
    </dgm:pt>
    <dgm:pt modelId="{45FB7609-82D7-4C53-B30A-D23C8B58690E}" type="pres">
      <dgm:prSet presAssocID="{AB9695ED-F6DE-4A2E-9A85-1EC3788865FE}" presName="sibTrans" presStyleCnt="0"/>
      <dgm:spPr/>
    </dgm:pt>
    <dgm:pt modelId="{3A516B4A-0FB9-425D-A3F7-C1214DB1DB8D}" type="pres">
      <dgm:prSet presAssocID="{A85C4C25-D186-4761-86D7-890899C9C720}" presName="compNode" presStyleCnt="0"/>
      <dgm:spPr/>
    </dgm:pt>
    <dgm:pt modelId="{21BCA100-871B-4BAB-BC6E-6E58BE7B41DB}" type="pres">
      <dgm:prSet presAssocID="{A85C4C25-D186-4761-86D7-890899C9C720}" presName="bgRect" presStyleLbl="bgShp" presStyleIdx="2" presStyleCnt="3"/>
      <dgm:spPr/>
    </dgm:pt>
    <dgm:pt modelId="{44A330C1-96BF-4E40-AEF3-C60D8BEF2598}" type="pres">
      <dgm:prSet presAssocID="{A85C4C25-D186-4761-86D7-890899C9C7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9AA4FE0B-8C4E-4809-9E18-542BD6A52C85}" type="pres">
      <dgm:prSet presAssocID="{A85C4C25-D186-4761-86D7-890899C9C720}" presName="spaceRect" presStyleCnt="0"/>
      <dgm:spPr/>
    </dgm:pt>
    <dgm:pt modelId="{59238B3F-4F59-4A3A-AAFA-F08716C81298}" type="pres">
      <dgm:prSet presAssocID="{A85C4C25-D186-4761-86D7-890899C9C720}" presName="parTx" presStyleLbl="revTx" presStyleIdx="2" presStyleCnt="3">
        <dgm:presLayoutVars>
          <dgm:chMax val="0"/>
          <dgm:chPref val="0"/>
        </dgm:presLayoutVars>
      </dgm:prSet>
      <dgm:spPr/>
    </dgm:pt>
  </dgm:ptLst>
  <dgm:cxnLst>
    <dgm:cxn modelId="{A2CD3A2B-9CC7-8445-ABD0-6AE1EC2B5264}" type="presOf" srcId="{19893797-8D0D-4D86-BDF6-1ABCAAE962BB}" destId="{14ACA7F7-33B5-49A7-9350-CD2465211F94}" srcOrd="0" destOrd="0" presId="urn:microsoft.com/office/officeart/2018/2/layout/IconVerticalSolidList"/>
    <dgm:cxn modelId="{D5654E41-F403-4EBA-A58E-4E5A3B819BC9}" srcId="{32638B59-FF9D-4AAD-8F3C-7931480FE374}" destId="{3D37FF44-9ADB-4C9F-81DB-01D9E2B19EBF}" srcOrd="1" destOrd="0" parTransId="{C4AA30C4-3211-4E8D-BE8F-378F9350B743}" sibTransId="{AB9695ED-F6DE-4A2E-9A85-1EC3788865FE}"/>
    <dgm:cxn modelId="{FB12DD79-AA33-204A-8CE0-E3090B7DBE85}" type="presOf" srcId="{32638B59-FF9D-4AAD-8F3C-7931480FE374}" destId="{BEAF0019-FBA0-4CDA-A175-80C24AD0D36B}" srcOrd="0" destOrd="0" presId="urn:microsoft.com/office/officeart/2018/2/layout/IconVerticalSolidList"/>
    <dgm:cxn modelId="{B1F7D87C-E94D-3B41-B235-89755EB8BB74}" type="presOf" srcId="{3D37FF44-9ADB-4C9F-81DB-01D9E2B19EBF}" destId="{83B7B692-4BF4-4DD9-88C3-2024BE96CEB6}" srcOrd="0" destOrd="0" presId="urn:microsoft.com/office/officeart/2018/2/layout/IconVerticalSolidList"/>
    <dgm:cxn modelId="{5AB44891-59B2-476D-B07A-CD1149354575}" srcId="{32638B59-FF9D-4AAD-8F3C-7931480FE374}" destId="{19893797-8D0D-4D86-BDF6-1ABCAAE962BB}" srcOrd="0" destOrd="0" parTransId="{68EF0444-BD67-418A-972D-DCC526FA88D2}" sibTransId="{43CAA84C-2FE1-46CF-8A4D-3AD1F7FF6BAE}"/>
    <dgm:cxn modelId="{387F08DF-D687-4D36-975F-797B3459F78A}" srcId="{32638B59-FF9D-4AAD-8F3C-7931480FE374}" destId="{A85C4C25-D186-4761-86D7-890899C9C720}" srcOrd="2" destOrd="0" parTransId="{7F89381A-E6A7-46C1-BCBE-0E8BCF099B32}" sibTransId="{D6EE8DFE-91C6-4AD9-BFE5-0A82916E021B}"/>
    <dgm:cxn modelId="{65290BEC-E1A7-F04F-A7D6-E5D8065ED8FA}" type="presOf" srcId="{A85C4C25-D186-4761-86D7-890899C9C720}" destId="{59238B3F-4F59-4A3A-AAFA-F08716C81298}" srcOrd="0" destOrd="0" presId="urn:microsoft.com/office/officeart/2018/2/layout/IconVerticalSolidList"/>
    <dgm:cxn modelId="{FF32573E-ABED-0440-BD67-3F59A1E90654}" type="presParOf" srcId="{BEAF0019-FBA0-4CDA-A175-80C24AD0D36B}" destId="{AC15EDFD-47BD-4A46-8DE0-213AB0848EC9}" srcOrd="0" destOrd="0" presId="urn:microsoft.com/office/officeart/2018/2/layout/IconVerticalSolidList"/>
    <dgm:cxn modelId="{035DB713-B60C-4C44-85CF-B5BEA9A36BC3}" type="presParOf" srcId="{AC15EDFD-47BD-4A46-8DE0-213AB0848EC9}" destId="{8EFD7E39-20AA-4C52-864F-64B182A19FBC}" srcOrd="0" destOrd="0" presId="urn:microsoft.com/office/officeart/2018/2/layout/IconVerticalSolidList"/>
    <dgm:cxn modelId="{D2A8C4E6-2E68-9346-B6C6-83F058C073BA}" type="presParOf" srcId="{AC15EDFD-47BD-4A46-8DE0-213AB0848EC9}" destId="{C8F91294-7F9B-42DB-A540-0F9CDFD23F82}" srcOrd="1" destOrd="0" presId="urn:microsoft.com/office/officeart/2018/2/layout/IconVerticalSolidList"/>
    <dgm:cxn modelId="{584A89C2-DEA1-8E4C-8426-8BCB4CE8C9E4}" type="presParOf" srcId="{AC15EDFD-47BD-4A46-8DE0-213AB0848EC9}" destId="{FC147B2F-3F31-4498-8829-343C61F07B90}" srcOrd="2" destOrd="0" presId="urn:microsoft.com/office/officeart/2018/2/layout/IconVerticalSolidList"/>
    <dgm:cxn modelId="{73E806C6-1D86-E848-9931-A119FB506742}" type="presParOf" srcId="{AC15EDFD-47BD-4A46-8DE0-213AB0848EC9}" destId="{14ACA7F7-33B5-49A7-9350-CD2465211F94}" srcOrd="3" destOrd="0" presId="urn:microsoft.com/office/officeart/2018/2/layout/IconVerticalSolidList"/>
    <dgm:cxn modelId="{82D597F1-D5DA-944B-A5CC-BD1CB7AA4566}" type="presParOf" srcId="{BEAF0019-FBA0-4CDA-A175-80C24AD0D36B}" destId="{3EE1CA45-BF9D-4C14-B705-AECA6B620C39}" srcOrd="1" destOrd="0" presId="urn:microsoft.com/office/officeart/2018/2/layout/IconVerticalSolidList"/>
    <dgm:cxn modelId="{AAC57DF4-F440-2746-9702-11DF60773804}" type="presParOf" srcId="{BEAF0019-FBA0-4CDA-A175-80C24AD0D36B}" destId="{ADB9143D-599F-4597-8121-9D21CAF7353F}" srcOrd="2" destOrd="0" presId="urn:microsoft.com/office/officeart/2018/2/layout/IconVerticalSolidList"/>
    <dgm:cxn modelId="{93B5B62B-CC28-B045-AA13-5C55AFC49C7D}" type="presParOf" srcId="{ADB9143D-599F-4597-8121-9D21CAF7353F}" destId="{CCA1B708-8F98-47E9-B9DA-D992D2E3A5D8}" srcOrd="0" destOrd="0" presId="urn:microsoft.com/office/officeart/2018/2/layout/IconVerticalSolidList"/>
    <dgm:cxn modelId="{04F86A60-C225-0D46-9A43-201552E3472F}" type="presParOf" srcId="{ADB9143D-599F-4597-8121-9D21CAF7353F}" destId="{DE85BE94-20DF-4DCE-8C9E-56F5565C8478}" srcOrd="1" destOrd="0" presId="urn:microsoft.com/office/officeart/2018/2/layout/IconVerticalSolidList"/>
    <dgm:cxn modelId="{379D579D-7AD8-5E4E-A6D7-28830DA4E74D}" type="presParOf" srcId="{ADB9143D-599F-4597-8121-9D21CAF7353F}" destId="{8C07560E-46AF-456A-BD0D-B3E3A8CEB0D7}" srcOrd="2" destOrd="0" presId="urn:microsoft.com/office/officeart/2018/2/layout/IconVerticalSolidList"/>
    <dgm:cxn modelId="{CAD5E752-36C2-6345-B706-CC64EF0BF9AF}" type="presParOf" srcId="{ADB9143D-599F-4597-8121-9D21CAF7353F}" destId="{83B7B692-4BF4-4DD9-88C3-2024BE96CEB6}" srcOrd="3" destOrd="0" presId="urn:microsoft.com/office/officeart/2018/2/layout/IconVerticalSolidList"/>
    <dgm:cxn modelId="{BCB9C331-9FEE-C94F-8FDB-837B1F025A20}" type="presParOf" srcId="{BEAF0019-FBA0-4CDA-A175-80C24AD0D36B}" destId="{45FB7609-82D7-4C53-B30A-D23C8B58690E}" srcOrd="3" destOrd="0" presId="urn:microsoft.com/office/officeart/2018/2/layout/IconVerticalSolidList"/>
    <dgm:cxn modelId="{E4E5474A-AD05-D645-B55B-2CAFE78BCA29}" type="presParOf" srcId="{BEAF0019-FBA0-4CDA-A175-80C24AD0D36B}" destId="{3A516B4A-0FB9-425D-A3F7-C1214DB1DB8D}" srcOrd="4" destOrd="0" presId="urn:microsoft.com/office/officeart/2018/2/layout/IconVerticalSolidList"/>
    <dgm:cxn modelId="{458C5696-48C5-7446-85D1-E585E59701B8}" type="presParOf" srcId="{3A516B4A-0FB9-425D-A3F7-C1214DB1DB8D}" destId="{21BCA100-871B-4BAB-BC6E-6E58BE7B41DB}" srcOrd="0" destOrd="0" presId="urn:microsoft.com/office/officeart/2018/2/layout/IconVerticalSolidList"/>
    <dgm:cxn modelId="{3441E640-E8B6-C745-913C-C8CCC97322A5}" type="presParOf" srcId="{3A516B4A-0FB9-425D-A3F7-C1214DB1DB8D}" destId="{44A330C1-96BF-4E40-AEF3-C60D8BEF2598}" srcOrd="1" destOrd="0" presId="urn:microsoft.com/office/officeart/2018/2/layout/IconVerticalSolidList"/>
    <dgm:cxn modelId="{2A975C96-603E-EA4C-A4F7-0D77A52B6661}" type="presParOf" srcId="{3A516B4A-0FB9-425D-A3F7-C1214DB1DB8D}" destId="{9AA4FE0B-8C4E-4809-9E18-542BD6A52C85}" srcOrd="2" destOrd="0" presId="urn:microsoft.com/office/officeart/2018/2/layout/IconVerticalSolidList"/>
    <dgm:cxn modelId="{D33A3249-CADD-5C4E-B9AA-AFC0B45571AC}" type="presParOf" srcId="{3A516B4A-0FB9-425D-A3F7-C1214DB1DB8D}" destId="{59238B3F-4F59-4A3A-AAFA-F08716C812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5E17B-C33B-421B-977B-4F35800206B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7D4D31-D638-43AF-A39C-7E844ABF227D}">
      <dgm:prSet custT="1"/>
      <dgm:spPr/>
      <dgm:t>
        <a:bodyPr/>
        <a:lstStyle/>
        <a:p>
          <a:r>
            <a:rPr lang="en-GB" sz="1200" b="0" i="0" dirty="0">
              <a:latin typeface="Times New Roman" panose="02020603050405020304" pitchFamily="18" charset="0"/>
              <a:cs typeface="Times New Roman" panose="02020603050405020304" pitchFamily="18" charset="0"/>
            </a:rPr>
            <a:t>Typically, the fire department claims that they arrive at the scene of an emergency within six minutes of response time after receiving the call of service.</a:t>
          </a:r>
          <a:endParaRPr lang="en-US" sz="1200" dirty="0">
            <a:latin typeface="Times New Roman" panose="02020603050405020304" pitchFamily="18" charset="0"/>
            <a:cs typeface="Times New Roman" panose="02020603050405020304" pitchFamily="18" charset="0"/>
          </a:endParaRPr>
        </a:p>
      </dgm:t>
    </dgm:pt>
    <dgm:pt modelId="{004C329A-F506-40B4-9F6C-9447893CB1D0}" type="parTrans" cxnId="{EA4C19A6-4AF6-43C5-90D6-23A45EDCEBF8}">
      <dgm:prSet/>
      <dgm:spPr/>
      <dgm:t>
        <a:bodyPr/>
        <a:lstStyle/>
        <a:p>
          <a:endParaRPr lang="en-US"/>
        </a:p>
      </dgm:t>
    </dgm:pt>
    <dgm:pt modelId="{F497807B-E03A-43A5-9088-E129EAF4CB3B}" type="sibTrans" cxnId="{EA4C19A6-4AF6-43C5-90D6-23A45EDCEBF8}">
      <dgm:prSet/>
      <dgm:spPr/>
      <dgm:t>
        <a:bodyPr/>
        <a:lstStyle/>
        <a:p>
          <a:endParaRPr lang="en-US"/>
        </a:p>
      </dgm:t>
    </dgm:pt>
    <dgm:pt modelId="{0C1FBB40-D26C-43FA-8F1E-3A0BD3502989}">
      <dgm:prSet custT="1"/>
      <dgm:spPr/>
      <dgm:t>
        <a:bodyPr/>
        <a:lstStyle/>
        <a:p>
          <a:r>
            <a:rPr lang="en-GB" sz="1200" dirty="0">
              <a:latin typeface="Times New Roman" panose="02020603050405020304" pitchFamily="18" charset="0"/>
              <a:cs typeface="Times New Roman" panose="02020603050405020304" pitchFamily="18" charset="0"/>
            </a:rPr>
            <a:t>SFFD collects a lot of data on its operations, including response times, incident types, and locations.</a:t>
          </a:r>
          <a:endParaRPr lang="en-US" sz="1200" dirty="0">
            <a:latin typeface="Times New Roman" panose="02020603050405020304" pitchFamily="18" charset="0"/>
            <a:cs typeface="Times New Roman" panose="02020603050405020304" pitchFamily="18" charset="0"/>
          </a:endParaRPr>
        </a:p>
      </dgm:t>
    </dgm:pt>
    <dgm:pt modelId="{C726149C-B61C-4960-95A1-384C01B6DD4D}" type="parTrans" cxnId="{64316758-4644-4C39-BE2E-00F86F71A965}">
      <dgm:prSet/>
      <dgm:spPr/>
      <dgm:t>
        <a:bodyPr/>
        <a:lstStyle/>
        <a:p>
          <a:endParaRPr lang="en-US"/>
        </a:p>
      </dgm:t>
    </dgm:pt>
    <dgm:pt modelId="{C5FBE498-6D13-49BF-BDFF-543D058C8A05}" type="sibTrans" cxnId="{64316758-4644-4C39-BE2E-00F86F71A965}">
      <dgm:prSet/>
      <dgm:spPr/>
      <dgm:t>
        <a:bodyPr/>
        <a:lstStyle/>
        <a:p>
          <a:endParaRPr lang="en-US"/>
        </a:p>
      </dgm:t>
    </dgm:pt>
    <dgm:pt modelId="{AA1EE076-CC1B-463B-8D37-65E16882AD1E}">
      <dgm:prSet/>
      <dgm:spPr/>
      <dgm:t>
        <a:bodyPr/>
        <a:lstStyle/>
        <a:p>
          <a:r>
            <a:rPr lang="en-GB" dirty="0">
              <a:latin typeface="Times New Roman" panose="02020603050405020304" pitchFamily="18" charset="0"/>
              <a:cs typeface="Times New Roman" panose="02020603050405020304" pitchFamily="18" charset="0"/>
            </a:rPr>
            <a:t>SFFD uses technologies like Computer aided dispatch (CAD) and GPS tracking system to response to the emergencies. </a:t>
          </a:r>
          <a:endParaRPr lang="en-US" dirty="0">
            <a:latin typeface="Times New Roman" panose="02020603050405020304" pitchFamily="18" charset="0"/>
            <a:cs typeface="Times New Roman" panose="02020603050405020304" pitchFamily="18" charset="0"/>
          </a:endParaRPr>
        </a:p>
      </dgm:t>
    </dgm:pt>
    <dgm:pt modelId="{947AA3BF-4C80-448D-9917-CA0E08CEA954}" type="parTrans" cxnId="{B4129E57-E6EF-4FF2-B929-E9CA1658A138}">
      <dgm:prSet/>
      <dgm:spPr/>
      <dgm:t>
        <a:bodyPr/>
        <a:lstStyle/>
        <a:p>
          <a:endParaRPr lang="en-US"/>
        </a:p>
      </dgm:t>
    </dgm:pt>
    <dgm:pt modelId="{3007A19E-AD49-4646-AB5F-8621F7B6FB07}" type="sibTrans" cxnId="{B4129E57-E6EF-4FF2-B929-E9CA1658A138}">
      <dgm:prSet/>
      <dgm:spPr/>
      <dgm:t>
        <a:bodyPr/>
        <a:lstStyle/>
        <a:p>
          <a:endParaRPr lang="en-US"/>
        </a:p>
      </dgm:t>
    </dgm:pt>
    <dgm:pt modelId="{01654B0A-007D-4932-90CB-56DF62FE4A82}">
      <dgm:prSet custT="1"/>
      <dgm:spPr/>
      <dgm:t>
        <a:bodyPr/>
        <a:lstStyle/>
        <a:p>
          <a:r>
            <a:rPr lang="en-GB" sz="1200" dirty="0">
              <a:latin typeface="Times New Roman" panose="02020603050405020304" pitchFamily="18" charset="0"/>
              <a:cs typeface="Times New Roman" panose="02020603050405020304" pitchFamily="18" charset="0"/>
            </a:rPr>
            <a:t>These systems generate humongous data and to store this data SFFD uses traditional approaches. </a:t>
          </a:r>
          <a:endParaRPr lang="en-US" sz="1200" dirty="0">
            <a:latin typeface="Times New Roman" panose="02020603050405020304" pitchFamily="18" charset="0"/>
            <a:cs typeface="Times New Roman" panose="02020603050405020304" pitchFamily="18" charset="0"/>
          </a:endParaRPr>
        </a:p>
      </dgm:t>
    </dgm:pt>
    <dgm:pt modelId="{170B2543-30F2-41B9-B968-F452E95F4C4A}" type="parTrans" cxnId="{E8490942-CE89-4987-8B7B-F98941598A70}">
      <dgm:prSet/>
      <dgm:spPr/>
      <dgm:t>
        <a:bodyPr/>
        <a:lstStyle/>
        <a:p>
          <a:endParaRPr lang="en-US"/>
        </a:p>
      </dgm:t>
    </dgm:pt>
    <dgm:pt modelId="{C472EE16-764C-4375-9731-4A927044D1A2}" type="sibTrans" cxnId="{E8490942-CE89-4987-8B7B-F98941598A70}">
      <dgm:prSet/>
      <dgm:spPr/>
      <dgm:t>
        <a:bodyPr/>
        <a:lstStyle/>
        <a:p>
          <a:endParaRPr lang="en-US"/>
        </a:p>
      </dgm:t>
    </dgm:pt>
    <dgm:pt modelId="{C3B50DDA-8F0F-E24F-96B4-B122DA8308A6}" type="pres">
      <dgm:prSet presAssocID="{D615E17B-C33B-421B-977B-4F35800206B3}" presName="hierChild1" presStyleCnt="0">
        <dgm:presLayoutVars>
          <dgm:chPref val="1"/>
          <dgm:dir/>
          <dgm:animOne val="branch"/>
          <dgm:animLvl val="lvl"/>
          <dgm:resizeHandles/>
        </dgm:presLayoutVars>
      </dgm:prSet>
      <dgm:spPr/>
    </dgm:pt>
    <dgm:pt modelId="{F33C7D61-F83B-834C-BF27-5F36A4ABF1AC}" type="pres">
      <dgm:prSet presAssocID="{2D7D4D31-D638-43AF-A39C-7E844ABF227D}" presName="hierRoot1" presStyleCnt="0"/>
      <dgm:spPr/>
    </dgm:pt>
    <dgm:pt modelId="{A46DBC94-EC3B-984F-A353-F09658CCE36D}" type="pres">
      <dgm:prSet presAssocID="{2D7D4D31-D638-43AF-A39C-7E844ABF227D}" presName="composite" presStyleCnt="0"/>
      <dgm:spPr/>
    </dgm:pt>
    <dgm:pt modelId="{5A41FA51-247B-EA4A-B17F-FB6B93EB202B}" type="pres">
      <dgm:prSet presAssocID="{2D7D4D31-D638-43AF-A39C-7E844ABF227D}" presName="background" presStyleLbl="node0" presStyleIdx="0" presStyleCnt="4"/>
      <dgm:spPr/>
    </dgm:pt>
    <dgm:pt modelId="{D60896F3-37A8-F449-9BD2-99E1203200D7}" type="pres">
      <dgm:prSet presAssocID="{2D7D4D31-D638-43AF-A39C-7E844ABF227D}" presName="text" presStyleLbl="fgAcc0" presStyleIdx="0" presStyleCnt="4">
        <dgm:presLayoutVars>
          <dgm:chPref val="3"/>
        </dgm:presLayoutVars>
      </dgm:prSet>
      <dgm:spPr/>
    </dgm:pt>
    <dgm:pt modelId="{884C6C53-3C8D-2748-A850-BD28A6D364A9}" type="pres">
      <dgm:prSet presAssocID="{2D7D4D31-D638-43AF-A39C-7E844ABF227D}" presName="hierChild2" presStyleCnt="0"/>
      <dgm:spPr/>
    </dgm:pt>
    <dgm:pt modelId="{37AFAAA0-6503-B849-BA2C-42977F9DE0C3}" type="pres">
      <dgm:prSet presAssocID="{0C1FBB40-D26C-43FA-8F1E-3A0BD3502989}" presName="hierRoot1" presStyleCnt="0"/>
      <dgm:spPr/>
    </dgm:pt>
    <dgm:pt modelId="{C44D150A-0520-634F-B2DD-59C71769F386}" type="pres">
      <dgm:prSet presAssocID="{0C1FBB40-D26C-43FA-8F1E-3A0BD3502989}" presName="composite" presStyleCnt="0"/>
      <dgm:spPr/>
    </dgm:pt>
    <dgm:pt modelId="{27AE21A6-D499-2146-964F-85EA894E26AF}" type="pres">
      <dgm:prSet presAssocID="{0C1FBB40-D26C-43FA-8F1E-3A0BD3502989}" presName="background" presStyleLbl="node0" presStyleIdx="1" presStyleCnt="4"/>
      <dgm:spPr/>
    </dgm:pt>
    <dgm:pt modelId="{3D204B1B-1E92-1047-8BFE-26609EDEEC25}" type="pres">
      <dgm:prSet presAssocID="{0C1FBB40-D26C-43FA-8F1E-3A0BD3502989}" presName="text" presStyleLbl="fgAcc0" presStyleIdx="1" presStyleCnt="4">
        <dgm:presLayoutVars>
          <dgm:chPref val="3"/>
        </dgm:presLayoutVars>
      </dgm:prSet>
      <dgm:spPr/>
    </dgm:pt>
    <dgm:pt modelId="{05B4DA4E-E52E-7E40-9BBF-8F573DD0A3F1}" type="pres">
      <dgm:prSet presAssocID="{0C1FBB40-D26C-43FA-8F1E-3A0BD3502989}" presName="hierChild2" presStyleCnt="0"/>
      <dgm:spPr/>
    </dgm:pt>
    <dgm:pt modelId="{D8CC862F-A66C-6145-A4CD-D5CE35683160}" type="pres">
      <dgm:prSet presAssocID="{AA1EE076-CC1B-463B-8D37-65E16882AD1E}" presName="hierRoot1" presStyleCnt="0"/>
      <dgm:spPr/>
    </dgm:pt>
    <dgm:pt modelId="{58F5556F-7019-7243-A043-21B028CD36AF}" type="pres">
      <dgm:prSet presAssocID="{AA1EE076-CC1B-463B-8D37-65E16882AD1E}" presName="composite" presStyleCnt="0"/>
      <dgm:spPr/>
    </dgm:pt>
    <dgm:pt modelId="{B51E66B3-63EE-BA42-B553-638F93995337}" type="pres">
      <dgm:prSet presAssocID="{AA1EE076-CC1B-463B-8D37-65E16882AD1E}" presName="background" presStyleLbl="node0" presStyleIdx="2" presStyleCnt="4"/>
      <dgm:spPr/>
    </dgm:pt>
    <dgm:pt modelId="{AD2862D3-2437-7D43-939C-FD8D130B0AB0}" type="pres">
      <dgm:prSet presAssocID="{AA1EE076-CC1B-463B-8D37-65E16882AD1E}" presName="text" presStyleLbl="fgAcc0" presStyleIdx="2" presStyleCnt="4">
        <dgm:presLayoutVars>
          <dgm:chPref val="3"/>
        </dgm:presLayoutVars>
      </dgm:prSet>
      <dgm:spPr/>
    </dgm:pt>
    <dgm:pt modelId="{C5BA3B13-2861-B94B-85BB-749FE8DE3F70}" type="pres">
      <dgm:prSet presAssocID="{AA1EE076-CC1B-463B-8D37-65E16882AD1E}" presName="hierChild2" presStyleCnt="0"/>
      <dgm:spPr/>
    </dgm:pt>
    <dgm:pt modelId="{9837F019-2FE3-FE43-8FC4-B7F6EB92FAA2}" type="pres">
      <dgm:prSet presAssocID="{01654B0A-007D-4932-90CB-56DF62FE4A82}" presName="hierRoot1" presStyleCnt="0"/>
      <dgm:spPr/>
    </dgm:pt>
    <dgm:pt modelId="{01528026-900E-B24F-A02D-789285717CDE}" type="pres">
      <dgm:prSet presAssocID="{01654B0A-007D-4932-90CB-56DF62FE4A82}" presName="composite" presStyleCnt="0"/>
      <dgm:spPr/>
    </dgm:pt>
    <dgm:pt modelId="{EA61D88B-508B-684C-89AC-38D6873CEF3C}" type="pres">
      <dgm:prSet presAssocID="{01654B0A-007D-4932-90CB-56DF62FE4A82}" presName="background" presStyleLbl="node0" presStyleIdx="3" presStyleCnt="4"/>
      <dgm:spPr/>
    </dgm:pt>
    <dgm:pt modelId="{6D18F220-F7C9-1E4C-91CA-30F844243C61}" type="pres">
      <dgm:prSet presAssocID="{01654B0A-007D-4932-90CB-56DF62FE4A82}" presName="text" presStyleLbl="fgAcc0" presStyleIdx="3" presStyleCnt="4">
        <dgm:presLayoutVars>
          <dgm:chPref val="3"/>
        </dgm:presLayoutVars>
      </dgm:prSet>
      <dgm:spPr/>
    </dgm:pt>
    <dgm:pt modelId="{D40CB136-85B0-314D-A4EA-D5ED7ADD77F5}" type="pres">
      <dgm:prSet presAssocID="{01654B0A-007D-4932-90CB-56DF62FE4A82}" presName="hierChild2" presStyleCnt="0"/>
      <dgm:spPr/>
    </dgm:pt>
  </dgm:ptLst>
  <dgm:cxnLst>
    <dgm:cxn modelId="{754CC708-C75F-F84E-8DB2-19A5FC18EC40}" type="presOf" srcId="{AA1EE076-CC1B-463B-8D37-65E16882AD1E}" destId="{AD2862D3-2437-7D43-939C-FD8D130B0AB0}" srcOrd="0" destOrd="0" presId="urn:microsoft.com/office/officeart/2005/8/layout/hierarchy1"/>
    <dgm:cxn modelId="{B7F5EF15-63AE-1A4C-A1F3-F3D38569D1F9}" type="presOf" srcId="{01654B0A-007D-4932-90CB-56DF62FE4A82}" destId="{6D18F220-F7C9-1E4C-91CA-30F844243C61}" srcOrd="0" destOrd="0" presId="urn:microsoft.com/office/officeart/2005/8/layout/hierarchy1"/>
    <dgm:cxn modelId="{C7B3F125-BB87-DB41-885D-0E2F84178B04}" type="presOf" srcId="{D615E17B-C33B-421B-977B-4F35800206B3}" destId="{C3B50DDA-8F0F-E24F-96B4-B122DA8308A6}" srcOrd="0" destOrd="0" presId="urn:microsoft.com/office/officeart/2005/8/layout/hierarchy1"/>
    <dgm:cxn modelId="{E8490942-CE89-4987-8B7B-F98941598A70}" srcId="{D615E17B-C33B-421B-977B-4F35800206B3}" destId="{01654B0A-007D-4932-90CB-56DF62FE4A82}" srcOrd="3" destOrd="0" parTransId="{170B2543-30F2-41B9-B968-F452E95F4C4A}" sibTransId="{C472EE16-764C-4375-9731-4A927044D1A2}"/>
    <dgm:cxn modelId="{B4129E57-E6EF-4FF2-B929-E9CA1658A138}" srcId="{D615E17B-C33B-421B-977B-4F35800206B3}" destId="{AA1EE076-CC1B-463B-8D37-65E16882AD1E}" srcOrd="2" destOrd="0" parTransId="{947AA3BF-4C80-448D-9917-CA0E08CEA954}" sibTransId="{3007A19E-AD49-4646-AB5F-8621F7B6FB07}"/>
    <dgm:cxn modelId="{64316758-4644-4C39-BE2E-00F86F71A965}" srcId="{D615E17B-C33B-421B-977B-4F35800206B3}" destId="{0C1FBB40-D26C-43FA-8F1E-3A0BD3502989}" srcOrd="1" destOrd="0" parTransId="{C726149C-B61C-4960-95A1-384C01B6DD4D}" sibTransId="{C5FBE498-6D13-49BF-BDFF-543D058C8A05}"/>
    <dgm:cxn modelId="{DE4301A4-AA21-AB41-9437-6FE0FBDE1428}" type="presOf" srcId="{0C1FBB40-D26C-43FA-8F1E-3A0BD3502989}" destId="{3D204B1B-1E92-1047-8BFE-26609EDEEC25}" srcOrd="0" destOrd="0" presId="urn:microsoft.com/office/officeart/2005/8/layout/hierarchy1"/>
    <dgm:cxn modelId="{1CE223A5-E8C9-7C42-92A5-DC05CD584303}" type="presOf" srcId="{2D7D4D31-D638-43AF-A39C-7E844ABF227D}" destId="{D60896F3-37A8-F449-9BD2-99E1203200D7}" srcOrd="0" destOrd="0" presId="urn:microsoft.com/office/officeart/2005/8/layout/hierarchy1"/>
    <dgm:cxn modelId="{EA4C19A6-4AF6-43C5-90D6-23A45EDCEBF8}" srcId="{D615E17B-C33B-421B-977B-4F35800206B3}" destId="{2D7D4D31-D638-43AF-A39C-7E844ABF227D}" srcOrd="0" destOrd="0" parTransId="{004C329A-F506-40B4-9F6C-9447893CB1D0}" sibTransId="{F497807B-E03A-43A5-9088-E129EAF4CB3B}"/>
    <dgm:cxn modelId="{245F7ECC-600D-774A-96EC-CDDAC2509C8C}" type="presParOf" srcId="{C3B50DDA-8F0F-E24F-96B4-B122DA8308A6}" destId="{F33C7D61-F83B-834C-BF27-5F36A4ABF1AC}" srcOrd="0" destOrd="0" presId="urn:microsoft.com/office/officeart/2005/8/layout/hierarchy1"/>
    <dgm:cxn modelId="{40CDA35D-ADD6-FC4E-8E80-1CC593FB10A4}" type="presParOf" srcId="{F33C7D61-F83B-834C-BF27-5F36A4ABF1AC}" destId="{A46DBC94-EC3B-984F-A353-F09658CCE36D}" srcOrd="0" destOrd="0" presId="urn:microsoft.com/office/officeart/2005/8/layout/hierarchy1"/>
    <dgm:cxn modelId="{CF4B5AEC-2F3E-D542-B7AB-FAC0766D048B}" type="presParOf" srcId="{A46DBC94-EC3B-984F-A353-F09658CCE36D}" destId="{5A41FA51-247B-EA4A-B17F-FB6B93EB202B}" srcOrd="0" destOrd="0" presId="urn:microsoft.com/office/officeart/2005/8/layout/hierarchy1"/>
    <dgm:cxn modelId="{9573B0DE-E7AF-C44A-BA47-2AFE023E1C3C}" type="presParOf" srcId="{A46DBC94-EC3B-984F-A353-F09658CCE36D}" destId="{D60896F3-37A8-F449-9BD2-99E1203200D7}" srcOrd="1" destOrd="0" presId="urn:microsoft.com/office/officeart/2005/8/layout/hierarchy1"/>
    <dgm:cxn modelId="{CA484FD4-59C5-374C-9FF2-700800E570F2}" type="presParOf" srcId="{F33C7D61-F83B-834C-BF27-5F36A4ABF1AC}" destId="{884C6C53-3C8D-2748-A850-BD28A6D364A9}" srcOrd="1" destOrd="0" presId="urn:microsoft.com/office/officeart/2005/8/layout/hierarchy1"/>
    <dgm:cxn modelId="{C36E5FF0-E459-344B-AB97-E2C217D5E8FE}" type="presParOf" srcId="{C3B50DDA-8F0F-E24F-96B4-B122DA8308A6}" destId="{37AFAAA0-6503-B849-BA2C-42977F9DE0C3}" srcOrd="1" destOrd="0" presId="urn:microsoft.com/office/officeart/2005/8/layout/hierarchy1"/>
    <dgm:cxn modelId="{1026F0D0-9D98-3346-8822-62FD35A81C08}" type="presParOf" srcId="{37AFAAA0-6503-B849-BA2C-42977F9DE0C3}" destId="{C44D150A-0520-634F-B2DD-59C71769F386}" srcOrd="0" destOrd="0" presId="urn:microsoft.com/office/officeart/2005/8/layout/hierarchy1"/>
    <dgm:cxn modelId="{18440FA4-2789-A547-B0FF-9813B559F51E}" type="presParOf" srcId="{C44D150A-0520-634F-B2DD-59C71769F386}" destId="{27AE21A6-D499-2146-964F-85EA894E26AF}" srcOrd="0" destOrd="0" presId="urn:microsoft.com/office/officeart/2005/8/layout/hierarchy1"/>
    <dgm:cxn modelId="{3F31B029-4553-9D4D-9505-F80FCC204C3C}" type="presParOf" srcId="{C44D150A-0520-634F-B2DD-59C71769F386}" destId="{3D204B1B-1E92-1047-8BFE-26609EDEEC25}" srcOrd="1" destOrd="0" presId="urn:microsoft.com/office/officeart/2005/8/layout/hierarchy1"/>
    <dgm:cxn modelId="{FB3C11B7-1B5D-7D4F-8D2D-F3C7E8150AFA}" type="presParOf" srcId="{37AFAAA0-6503-B849-BA2C-42977F9DE0C3}" destId="{05B4DA4E-E52E-7E40-9BBF-8F573DD0A3F1}" srcOrd="1" destOrd="0" presId="urn:microsoft.com/office/officeart/2005/8/layout/hierarchy1"/>
    <dgm:cxn modelId="{3EDD4906-452D-5F4F-B550-E9DDFD830808}" type="presParOf" srcId="{C3B50DDA-8F0F-E24F-96B4-B122DA8308A6}" destId="{D8CC862F-A66C-6145-A4CD-D5CE35683160}" srcOrd="2" destOrd="0" presId="urn:microsoft.com/office/officeart/2005/8/layout/hierarchy1"/>
    <dgm:cxn modelId="{F8A38A37-E3B3-7D4D-B36A-B164F06052B8}" type="presParOf" srcId="{D8CC862F-A66C-6145-A4CD-D5CE35683160}" destId="{58F5556F-7019-7243-A043-21B028CD36AF}" srcOrd="0" destOrd="0" presId="urn:microsoft.com/office/officeart/2005/8/layout/hierarchy1"/>
    <dgm:cxn modelId="{CC710EB9-2E61-8247-8E53-7BD8C026212B}" type="presParOf" srcId="{58F5556F-7019-7243-A043-21B028CD36AF}" destId="{B51E66B3-63EE-BA42-B553-638F93995337}" srcOrd="0" destOrd="0" presId="urn:microsoft.com/office/officeart/2005/8/layout/hierarchy1"/>
    <dgm:cxn modelId="{402DE09B-B788-E141-B05C-279FFBAE1341}" type="presParOf" srcId="{58F5556F-7019-7243-A043-21B028CD36AF}" destId="{AD2862D3-2437-7D43-939C-FD8D130B0AB0}" srcOrd="1" destOrd="0" presId="urn:microsoft.com/office/officeart/2005/8/layout/hierarchy1"/>
    <dgm:cxn modelId="{1D7BCF17-AA6E-6F46-A6B7-884CCBF3CDA8}" type="presParOf" srcId="{D8CC862F-A66C-6145-A4CD-D5CE35683160}" destId="{C5BA3B13-2861-B94B-85BB-749FE8DE3F70}" srcOrd="1" destOrd="0" presId="urn:microsoft.com/office/officeart/2005/8/layout/hierarchy1"/>
    <dgm:cxn modelId="{5F76A4FC-12E6-FA4F-8B18-237346704941}" type="presParOf" srcId="{C3B50DDA-8F0F-E24F-96B4-B122DA8308A6}" destId="{9837F019-2FE3-FE43-8FC4-B7F6EB92FAA2}" srcOrd="3" destOrd="0" presId="urn:microsoft.com/office/officeart/2005/8/layout/hierarchy1"/>
    <dgm:cxn modelId="{213BE83B-300F-1540-B094-48AC10097A5D}" type="presParOf" srcId="{9837F019-2FE3-FE43-8FC4-B7F6EB92FAA2}" destId="{01528026-900E-B24F-A02D-789285717CDE}" srcOrd="0" destOrd="0" presId="urn:microsoft.com/office/officeart/2005/8/layout/hierarchy1"/>
    <dgm:cxn modelId="{4346D416-096D-F649-B1A4-0F5161421754}" type="presParOf" srcId="{01528026-900E-B24F-A02D-789285717CDE}" destId="{EA61D88B-508B-684C-89AC-38D6873CEF3C}" srcOrd="0" destOrd="0" presId="urn:microsoft.com/office/officeart/2005/8/layout/hierarchy1"/>
    <dgm:cxn modelId="{412C6045-4D3F-5348-AD6F-7ABAAB44CF05}" type="presParOf" srcId="{01528026-900E-B24F-A02D-789285717CDE}" destId="{6D18F220-F7C9-1E4C-91CA-30F844243C61}" srcOrd="1" destOrd="0" presId="urn:microsoft.com/office/officeart/2005/8/layout/hierarchy1"/>
    <dgm:cxn modelId="{C1B83A69-E7C9-CA41-B929-842CB54FC12D}" type="presParOf" srcId="{9837F019-2FE3-FE43-8FC4-B7F6EB92FAA2}" destId="{D40CB136-85B0-314D-A4EA-D5ED7ADD77F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6DC934-672B-4E7B-AEA8-B844F9154E1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A6C466D-3080-4450-9F59-64B9E35C44EE}">
      <dgm:prSet custT="1"/>
      <dgm:spPr/>
      <dgm:t>
        <a:bodyPr/>
        <a:lstStyle/>
        <a:p>
          <a:pPr algn="l">
            <a:lnSpc>
              <a:spcPct val="100000"/>
            </a:lnSpc>
          </a:pPr>
          <a:r>
            <a:rPr lang="en-GB" sz="1800" dirty="0">
              <a:latin typeface="Times New Roman" panose="02020603050405020304" pitchFamily="18" charset="0"/>
              <a:cs typeface="Times New Roman" panose="02020603050405020304" pitchFamily="18" charset="0"/>
            </a:rPr>
            <a:t>Conducting a deeper analysis of the response times of SFFD to emergency calls is a potential area of exploration.</a:t>
          </a:r>
          <a:endParaRPr lang="en-US" sz="1800" dirty="0">
            <a:latin typeface="Times New Roman" panose="02020603050405020304" pitchFamily="18" charset="0"/>
            <a:cs typeface="Times New Roman" panose="02020603050405020304" pitchFamily="18" charset="0"/>
          </a:endParaRPr>
        </a:p>
      </dgm:t>
    </dgm:pt>
    <dgm:pt modelId="{A896095D-860D-4FE2-B894-D487D0492F7F}" type="parTrans" cxnId="{41649DCF-D349-4A56-A919-97F5E0CAE799}">
      <dgm:prSet/>
      <dgm:spPr/>
      <dgm:t>
        <a:bodyPr/>
        <a:lstStyle/>
        <a:p>
          <a:endParaRPr lang="en-US"/>
        </a:p>
      </dgm:t>
    </dgm:pt>
    <dgm:pt modelId="{00BBDCD8-10AE-4419-BCD3-4342AF0C5496}" type="sibTrans" cxnId="{41649DCF-D349-4A56-A919-97F5E0CAE799}">
      <dgm:prSet/>
      <dgm:spPr/>
      <dgm:t>
        <a:bodyPr/>
        <a:lstStyle/>
        <a:p>
          <a:endParaRPr lang="en-US"/>
        </a:p>
      </dgm:t>
    </dgm:pt>
    <dgm:pt modelId="{31BE1518-EB81-4501-9A9A-1AA40C743608}">
      <dgm:prSet custT="1"/>
      <dgm:spPr/>
      <dgm:t>
        <a:bodyPr/>
        <a:lstStyle/>
        <a:p>
          <a:pPr algn="l">
            <a:lnSpc>
              <a:spcPct val="100000"/>
            </a:lnSpc>
          </a:pPr>
          <a:r>
            <a:rPr lang="en-GB" sz="1800" dirty="0">
              <a:latin typeface="Times New Roman" panose="02020603050405020304" pitchFamily="18" charset="0"/>
              <a:cs typeface="Times New Roman" panose="02020603050405020304" pitchFamily="18" charset="0"/>
            </a:rPr>
            <a:t>Exploring correlations between different variables in the SFFD dataset is another area for potential work.</a:t>
          </a:r>
          <a:endParaRPr lang="en-US" sz="1800" dirty="0">
            <a:latin typeface="Times New Roman" panose="02020603050405020304" pitchFamily="18" charset="0"/>
            <a:cs typeface="Times New Roman" panose="02020603050405020304" pitchFamily="18" charset="0"/>
          </a:endParaRPr>
        </a:p>
      </dgm:t>
    </dgm:pt>
    <dgm:pt modelId="{6A033F3A-B651-4F9F-96E0-E4F39405E317}" type="parTrans" cxnId="{4EC05E85-33F3-4A1F-B6AA-45FBEC18329A}">
      <dgm:prSet/>
      <dgm:spPr/>
      <dgm:t>
        <a:bodyPr/>
        <a:lstStyle/>
        <a:p>
          <a:endParaRPr lang="en-US"/>
        </a:p>
      </dgm:t>
    </dgm:pt>
    <dgm:pt modelId="{943AC437-2F6F-46CE-BEAF-26E25FD89B12}" type="sibTrans" cxnId="{4EC05E85-33F3-4A1F-B6AA-45FBEC18329A}">
      <dgm:prSet/>
      <dgm:spPr/>
      <dgm:t>
        <a:bodyPr/>
        <a:lstStyle/>
        <a:p>
          <a:endParaRPr lang="en-US"/>
        </a:p>
      </dgm:t>
    </dgm:pt>
    <dgm:pt modelId="{345D3BAB-2689-42A6-8419-36F9B4924EAF}">
      <dgm:prSet custT="1"/>
      <dgm:spPr/>
      <dgm:t>
        <a:bodyPr/>
        <a:lstStyle/>
        <a:p>
          <a:pPr algn="l">
            <a:lnSpc>
              <a:spcPct val="100000"/>
            </a:lnSpc>
          </a:pPr>
          <a:r>
            <a:rPr lang="en-GB" sz="1800" dirty="0">
              <a:latin typeface="Times New Roman" panose="02020603050405020304" pitchFamily="18" charset="0"/>
              <a:cs typeface="Times New Roman" panose="02020603050405020304" pitchFamily="18" charset="0"/>
            </a:rPr>
            <a:t>Integrating external datasets with the SFFD data to provide more context and insights can be considered.</a:t>
          </a:r>
          <a:endParaRPr lang="en-US" sz="1800" dirty="0">
            <a:latin typeface="Times New Roman" panose="02020603050405020304" pitchFamily="18" charset="0"/>
            <a:cs typeface="Times New Roman" panose="02020603050405020304" pitchFamily="18" charset="0"/>
          </a:endParaRPr>
        </a:p>
      </dgm:t>
    </dgm:pt>
    <dgm:pt modelId="{8BA21A2E-C20C-4E92-9FA1-95F7F90FB902}" type="parTrans" cxnId="{0D006441-BB47-4295-9517-29C87BFC5F90}">
      <dgm:prSet/>
      <dgm:spPr/>
      <dgm:t>
        <a:bodyPr/>
        <a:lstStyle/>
        <a:p>
          <a:endParaRPr lang="en-US"/>
        </a:p>
      </dgm:t>
    </dgm:pt>
    <dgm:pt modelId="{C13A1904-696F-4D13-B621-80E4984A9D11}" type="sibTrans" cxnId="{0D006441-BB47-4295-9517-29C87BFC5F90}">
      <dgm:prSet/>
      <dgm:spPr/>
      <dgm:t>
        <a:bodyPr/>
        <a:lstStyle/>
        <a:p>
          <a:endParaRPr lang="en-US"/>
        </a:p>
      </dgm:t>
    </dgm:pt>
    <dgm:pt modelId="{5DA52EA2-BDC8-4BCB-B2AB-CC4B761DDD80}">
      <dgm:prSet custT="1"/>
      <dgm:spPr/>
      <dgm:t>
        <a:bodyPr/>
        <a:lstStyle/>
        <a:p>
          <a:pPr algn="l">
            <a:lnSpc>
              <a:spcPct val="100000"/>
            </a:lnSpc>
          </a:pPr>
          <a:r>
            <a:rPr lang="en-GB" sz="1800" dirty="0">
              <a:latin typeface="Times New Roman" panose="02020603050405020304" pitchFamily="18" charset="0"/>
              <a:cs typeface="Times New Roman" panose="02020603050405020304" pitchFamily="18" charset="0"/>
            </a:rPr>
            <a:t>Creating predictive models that can forecast emergency incidents and their potential impact is also a potential area of exploration.</a:t>
          </a:r>
          <a:endParaRPr lang="en-US" sz="1800" dirty="0">
            <a:latin typeface="Times New Roman" panose="02020603050405020304" pitchFamily="18" charset="0"/>
            <a:cs typeface="Times New Roman" panose="02020603050405020304" pitchFamily="18" charset="0"/>
          </a:endParaRPr>
        </a:p>
      </dgm:t>
    </dgm:pt>
    <dgm:pt modelId="{FE78D926-2E66-4DF0-B710-B88A09BBA640}" type="parTrans" cxnId="{31BA4506-22A1-49BD-9830-B37A0D56E5C1}">
      <dgm:prSet/>
      <dgm:spPr/>
      <dgm:t>
        <a:bodyPr/>
        <a:lstStyle/>
        <a:p>
          <a:endParaRPr lang="en-US"/>
        </a:p>
      </dgm:t>
    </dgm:pt>
    <dgm:pt modelId="{B19A3608-1F79-46AE-B11A-352A5840F0CA}" type="sibTrans" cxnId="{31BA4506-22A1-49BD-9830-B37A0D56E5C1}">
      <dgm:prSet/>
      <dgm:spPr/>
      <dgm:t>
        <a:bodyPr/>
        <a:lstStyle/>
        <a:p>
          <a:endParaRPr lang="en-US"/>
        </a:p>
      </dgm:t>
    </dgm:pt>
    <dgm:pt modelId="{E5DA7F12-D67A-4B5D-8519-E809C24090B2}">
      <dgm:prSet custT="1"/>
      <dgm:spPr/>
      <dgm:t>
        <a:bodyPr/>
        <a:lstStyle/>
        <a:p>
          <a:pPr algn="l">
            <a:lnSpc>
              <a:spcPct val="100000"/>
            </a:lnSpc>
          </a:pPr>
          <a:r>
            <a:rPr lang="en-GB" sz="1800" dirty="0">
              <a:latin typeface="Times New Roman" panose="02020603050405020304" pitchFamily="18" charset="0"/>
              <a:cs typeface="Times New Roman" panose="02020603050405020304" pitchFamily="18" charset="0"/>
            </a:rPr>
            <a:t>By continuing to analyze and optimize the data and exploring new approaches and techniques, emergency services can be further improved to enhance the safety and well-being of its citizens</a:t>
          </a:r>
          <a:r>
            <a:rPr lang="en-GB" sz="1300" dirty="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dgm:t>
    </dgm:pt>
    <dgm:pt modelId="{6DD2D8E1-ED32-4259-B717-382E1B560BCA}" type="parTrans" cxnId="{3DB234E1-BA9C-473D-B22F-A23C303B7F19}">
      <dgm:prSet/>
      <dgm:spPr/>
      <dgm:t>
        <a:bodyPr/>
        <a:lstStyle/>
        <a:p>
          <a:endParaRPr lang="en-US"/>
        </a:p>
      </dgm:t>
    </dgm:pt>
    <dgm:pt modelId="{4E4267F0-ACF9-4F80-A970-9D8B2B2BD14A}" type="sibTrans" cxnId="{3DB234E1-BA9C-473D-B22F-A23C303B7F19}">
      <dgm:prSet/>
      <dgm:spPr/>
      <dgm:t>
        <a:bodyPr/>
        <a:lstStyle/>
        <a:p>
          <a:endParaRPr lang="en-US"/>
        </a:p>
      </dgm:t>
    </dgm:pt>
    <dgm:pt modelId="{6D4174D0-37AA-4452-BE06-F3D46279FE15}" type="pres">
      <dgm:prSet presAssocID="{176DC934-672B-4E7B-AEA8-B844F9154E16}" presName="root" presStyleCnt="0">
        <dgm:presLayoutVars>
          <dgm:dir/>
          <dgm:resizeHandles val="exact"/>
        </dgm:presLayoutVars>
      </dgm:prSet>
      <dgm:spPr/>
    </dgm:pt>
    <dgm:pt modelId="{2FEF8DD8-A454-469A-B0F2-A7CFC6C9E7C9}" type="pres">
      <dgm:prSet presAssocID="{4A6C466D-3080-4450-9F59-64B9E35C44EE}" presName="compNode" presStyleCnt="0"/>
      <dgm:spPr/>
    </dgm:pt>
    <dgm:pt modelId="{23396526-8286-46D9-AD17-C5094816C02B}" type="pres">
      <dgm:prSet presAssocID="{4A6C466D-3080-4450-9F59-64B9E35C44EE}" presName="iconRect" presStyleLbl="node1" presStyleIdx="0" presStyleCnt="5" custLinFactNeighborX="-36862" custLinFactNeighborY="576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aker Phone"/>
        </a:ext>
      </dgm:extLst>
    </dgm:pt>
    <dgm:pt modelId="{E075D420-2F12-4278-B421-2983B86E6099}" type="pres">
      <dgm:prSet presAssocID="{4A6C466D-3080-4450-9F59-64B9E35C44EE}" presName="spaceRect" presStyleCnt="0"/>
      <dgm:spPr/>
    </dgm:pt>
    <dgm:pt modelId="{6EF82813-49BD-4D31-B6F6-18CB0FA808EA}" type="pres">
      <dgm:prSet presAssocID="{4A6C466D-3080-4450-9F59-64B9E35C44EE}" presName="textRect" presStyleLbl="revTx" presStyleIdx="0" presStyleCnt="5">
        <dgm:presLayoutVars>
          <dgm:chMax val="1"/>
          <dgm:chPref val="1"/>
        </dgm:presLayoutVars>
      </dgm:prSet>
      <dgm:spPr/>
    </dgm:pt>
    <dgm:pt modelId="{820D4442-A199-4D18-9071-DD6FEB2F920C}" type="pres">
      <dgm:prSet presAssocID="{00BBDCD8-10AE-4419-BCD3-4342AF0C5496}" presName="sibTrans" presStyleCnt="0"/>
      <dgm:spPr/>
    </dgm:pt>
    <dgm:pt modelId="{334F47AB-ED69-48DF-8F65-BD17DAAB5E9C}" type="pres">
      <dgm:prSet presAssocID="{31BE1518-EB81-4501-9A9A-1AA40C743608}" presName="compNode" presStyleCnt="0"/>
      <dgm:spPr/>
    </dgm:pt>
    <dgm:pt modelId="{3B4E4925-F6FB-46ED-80EB-CAE59E1AF614}" type="pres">
      <dgm:prSet presAssocID="{31BE1518-EB81-4501-9A9A-1AA40C743608}" presName="iconRect" presStyleLbl="node1" presStyleIdx="1" presStyleCnt="5" custLinFactNeighborX="-43773" custLinFactNeighborY="806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A2DE0153-203A-49E5-80A9-6199FE756BF1}" type="pres">
      <dgm:prSet presAssocID="{31BE1518-EB81-4501-9A9A-1AA40C743608}" presName="spaceRect" presStyleCnt="0"/>
      <dgm:spPr/>
    </dgm:pt>
    <dgm:pt modelId="{DA729BA9-6210-483D-A707-14380E7E6593}" type="pres">
      <dgm:prSet presAssocID="{31BE1518-EB81-4501-9A9A-1AA40C743608}" presName="textRect" presStyleLbl="revTx" presStyleIdx="1" presStyleCnt="5">
        <dgm:presLayoutVars>
          <dgm:chMax val="1"/>
          <dgm:chPref val="1"/>
        </dgm:presLayoutVars>
      </dgm:prSet>
      <dgm:spPr/>
    </dgm:pt>
    <dgm:pt modelId="{5AA42322-3DDB-49D4-A6FB-2C1FDFEE1310}" type="pres">
      <dgm:prSet presAssocID="{943AC437-2F6F-46CE-BEAF-26E25FD89B12}" presName="sibTrans" presStyleCnt="0"/>
      <dgm:spPr/>
    </dgm:pt>
    <dgm:pt modelId="{12C5AF85-2AF8-431B-9AF7-8B406275EFF7}" type="pres">
      <dgm:prSet presAssocID="{345D3BAB-2689-42A6-8419-36F9B4924EAF}" presName="compNode" presStyleCnt="0"/>
      <dgm:spPr/>
    </dgm:pt>
    <dgm:pt modelId="{DF643E0A-6960-43DB-8F65-F9FEC3056B3D}" type="pres">
      <dgm:prSet presAssocID="{345D3BAB-2689-42A6-8419-36F9B4924EAF}" presName="iconRect" presStyleLbl="node1" presStyleIdx="2" presStyleCnt="5" custLinFactNeighborX="-51837" custLinFactNeighborY="806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6B49ED8-06C5-4590-AAC7-D15A9A0EDC2A}" type="pres">
      <dgm:prSet presAssocID="{345D3BAB-2689-42A6-8419-36F9B4924EAF}" presName="spaceRect" presStyleCnt="0"/>
      <dgm:spPr/>
    </dgm:pt>
    <dgm:pt modelId="{123FE889-59B7-48AE-A706-1EE2A2E94F41}" type="pres">
      <dgm:prSet presAssocID="{345D3BAB-2689-42A6-8419-36F9B4924EAF}" presName="textRect" presStyleLbl="revTx" presStyleIdx="2" presStyleCnt="5">
        <dgm:presLayoutVars>
          <dgm:chMax val="1"/>
          <dgm:chPref val="1"/>
        </dgm:presLayoutVars>
      </dgm:prSet>
      <dgm:spPr/>
    </dgm:pt>
    <dgm:pt modelId="{A4D23639-DB23-4345-8704-2DC45AAE4545}" type="pres">
      <dgm:prSet presAssocID="{C13A1904-696F-4D13-B621-80E4984A9D11}" presName="sibTrans" presStyleCnt="0"/>
      <dgm:spPr/>
    </dgm:pt>
    <dgm:pt modelId="{49A34290-C127-49EE-8873-77244166B5D7}" type="pres">
      <dgm:prSet presAssocID="{5DA52EA2-BDC8-4BCB-B2AB-CC4B761DDD80}" presName="compNode" presStyleCnt="0"/>
      <dgm:spPr/>
    </dgm:pt>
    <dgm:pt modelId="{A47E1A89-D9E9-4F52-AD0A-F64948E92C54}" type="pres">
      <dgm:prSet presAssocID="{5DA52EA2-BDC8-4BCB-B2AB-CC4B761DDD80}" presName="iconRect" presStyleLbl="node1" presStyleIdx="3" presStyleCnt="5" custLinFactNeighborX="-19583" custLinFactNeighborY="345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mbulance"/>
        </a:ext>
      </dgm:extLst>
    </dgm:pt>
    <dgm:pt modelId="{FD234B51-5E27-4D9F-ACC2-6074A7A6507C}" type="pres">
      <dgm:prSet presAssocID="{5DA52EA2-BDC8-4BCB-B2AB-CC4B761DDD80}" presName="spaceRect" presStyleCnt="0"/>
      <dgm:spPr/>
    </dgm:pt>
    <dgm:pt modelId="{71A3BE76-C42D-469B-88A7-ED5A990A1A90}" type="pres">
      <dgm:prSet presAssocID="{5DA52EA2-BDC8-4BCB-B2AB-CC4B761DDD80}" presName="textRect" presStyleLbl="revTx" presStyleIdx="3" presStyleCnt="5">
        <dgm:presLayoutVars>
          <dgm:chMax val="1"/>
          <dgm:chPref val="1"/>
        </dgm:presLayoutVars>
      </dgm:prSet>
      <dgm:spPr/>
    </dgm:pt>
    <dgm:pt modelId="{EB6F9B10-6268-4916-B68A-51C23F7E1251}" type="pres">
      <dgm:prSet presAssocID="{B19A3608-1F79-46AE-B11A-352A5840F0CA}" presName="sibTrans" presStyleCnt="0"/>
      <dgm:spPr/>
    </dgm:pt>
    <dgm:pt modelId="{DF1E24D7-96DB-443E-92DC-BB6499D6959F}" type="pres">
      <dgm:prSet presAssocID="{E5DA7F12-D67A-4B5D-8519-E809C24090B2}" presName="compNode" presStyleCnt="0"/>
      <dgm:spPr/>
    </dgm:pt>
    <dgm:pt modelId="{AE663BAA-C5A9-405E-9563-64624B46316E}" type="pres">
      <dgm:prSet presAssocID="{E5DA7F12-D67A-4B5D-8519-E809C24090B2}" presName="iconRect" presStyleLbl="node1" presStyleIdx="4" presStyleCnt="5" custLinFactNeighborX="-31102" custLinFactNeighborY="921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tor"/>
        </a:ext>
      </dgm:extLst>
    </dgm:pt>
    <dgm:pt modelId="{074E164C-7088-48BC-98BC-51C11AC39926}" type="pres">
      <dgm:prSet presAssocID="{E5DA7F12-D67A-4B5D-8519-E809C24090B2}" presName="spaceRect" presStyleCnt="0"/>
      <dgm:spPr/>
    </dgm:pt>
    <dgm:pt modelId="{D7D3888F-31D3-4254-830B-84B1DF60C8BE}" type="pres">
      <dgm:prSet presAssocID="{E5DA7F12-D67A-4B5D-8519-E809C24090B2}" presName="textRect" presStyleLbl="revTx" presStyleIdx="4" presStyleCnt="5" custScaleX="130064">
        <dgm:presLayoutVars>
          <dgm:chMax val="1"/>
          <dgm:chPref val="1"/>
        </dgm:presLayoutVars>
      </dgm:prSet>
      <dgm:spPr/>
    </dgm:pt>
  </dgm:ptLst>
  <dgm:cxnLst>
    <dgm:cxn modelId="{31BA4506-22A1-49BD-9830-B37A0D56E5C1}" srcId="{176DC934-672B-4E7B-AEA8-B844F9154E16}" destId="{5DA52EA2-BDC8-4BCB-B2AB-CC4B761DDD80}" srcOrd="3" destOrd="0" parTransId="{FE78D926-2E66-4DF0-B710-B88A09BBA640}" sibTransId="{B19A3608-1F79-46AE-B11A-352A5840F0CA}"/>
    <dgm:cxn modelId="{E57C5F1A-F804-4D14-A1A7-63BA78ED02AD}" type="presOf" srcId="{176DC934-672B-4E7B-AEA8-B844F9154E16}" destId="{6D4174D0-37AA-4452-BE06-F3D46279FE15}" srcOrd="0" destOrd="0" presId="urn:microsoft.com/office/officeart/2018/2/layout/IconLabelList"/>
    <dgm:cxn modelId="{5BC95E29-5E90-4010-B402-12C8E8625120}" type="presOf" srcId="{4A6C466D-3080-4450-9F59-64B9E35C44EE}" destId="{6EF82813-49BD-4D31-B6F6-18CB0FA808EA}" srcOrd="0" destOrd="0" presId="urn:microsoft.com/office/officeart/2018/2/layout/IconLabelList"/>
    <dgm:cxn modelId="{91EC9B2A-4B07-404A-9EC4-3DADB7A4CC3A}" type="presOf" srcId="{5DA52EA2-BDC8-4BCB-B2AB-CC4B761DDD80}" destId="{71A3BE76-C42D-469B-88A7-ED5A990A1A90}" srcOrd="0" destOrd="0" presId="urn:microsoft.com/office/officeart/2018/2/layout/IconLabelList"/>
    <dgm:cxn modelId="{2C76BC30-40DE-4E2C-AC3E-0BEFE6CC2C2A}" type="presOf" srcId="{E5DA7F12-D67A-4B5D-8519-E809C24090B2}" destId="{D7D3888F-31D3-4254-830B-84B1DF60C8BE}" srcOrd="0" destOrd="0" presId="urn:microsoft.com/office/officeart/2018/2/layout/IconLabelList"/>
    <dgm:cxn modelId="{0D006441-BB47-4295-9517-29C87BFC5F90}" srcId="{176DC934-672B-4E7B-AEA8-B844F9154E16}" destId="{345D3BAB-2689-42A6-8419-36F9B4924EAF}" srcOrd="2" destOrd="0" parTransId="{8BA21A2E-C20C-4E92-9FA1-95F7F90FB902}" sibTransId="{C13A1904-696F-4D13-B621-80E4984A9D11}"/>
    <dgm:cxn modelId="{66F5BE78-3346-4E18-AEFA-EF7F00BAE28B}" type="presOf" srcId="{31BE1518-EB81-4501-9A9A-1AA40C743608}" destId="{DA729BA9-6210-483D-A707-14380E7E6593}" srcOrd="0" destOrd="0" presId="urn:microsoft.com/office/officeart/2018/2/layout/IconLabelList"/>
    <dgm:cxn modelId="{4EC05E85-33F3-4A1F-B6AA-45FBEC18329A}" srcId="{176DC934-672B-4E7B-AEA8-B844F9154E16}" destId="{31BE1518-EB81-4501-9A9A-1AA40C743608}" srcOrd="1" destOrd="0" parTransId="{6A033F3A-B651-4F9F-96E0-E4F39405E317}" sibTransId="{943AC437-2F6F-46CE-BEAF-26E25FD89B12}"/>
    <dgm:cxn modelId="{8A204888-1CE5-4424-ABC1-8FDFA22EE463}" type="presOf" srcId="{345D3BAB-2689-42A6-8419-36F9B4924EAF}" destId="{123FE889-59B7-48AE-A706-1EE2A2E94F41}" srcOrd="0" destOrd="0" presId="urn:microsoft.com/office/officeart/2018/2/layout/IconLabelList"/>
    <dgm:cxn modelId="{41649DCF-D349-4A56-A919-97F5E0CAE799}" srcId="{176DC934-672B-4E7B-AEA8-B844F9154E16}" destId="{4A6C466D-3080-4450-9F59-64B9E35C44EE}" srcOrd="0" destOrd="0" parTransId="{A896095D-860D-4FE2-B894-D487D0492F7F}" sibTransId="{00BBDCD8-10AE-4419-BCD3-4342AF0C5496}"/>
    <dgm:cxn modelId="{3DB234E1-BA9C-473D-B22F-A23C303B7F19}" srcId="{176DC934-672B-4E7B-AEA8-B844F9154E16}" destId="{E5DA7F12-D67A-4B5D-8519-E809C24090B2}" srcOrd="4" destOrd="0" parTransId="{6DD2D8E1-ED32-4259-B717-382E1B560BCA}" sibTransId="{4E4267F0-ACF9-4F80-A970-9D8B2B2BD14A}"/>
    <dgm:cxn modelId="{0F5F07D8-F132-4F6F-A63D-0CE270E5C720}" type="presParOf" srcId="{6D4174D0-37AA-4452-BE06-F3D46279FE15}" destId="{2FEF8DD8-A454-469A-B0F2-A7CFC6C9E7C9}" srcOrd="0" destOrd="0" presId="urn:microsoft.com/office/officeart/2018/2/layout/IconLabelList"/>
    <dgm:cxn modelId="{2D8D0FB1-19B7-47BE-B537-E77E25C9389E}" type="presParOf" srcId="{2FEF8DD8-A454-469A-B0F2-A7CFC6C9E7C9}" destId="{23396526-8286-46D9-AD17-C5094816C02B}" srcOrd="0" destOrd="0" presId="urn:microsoft.com/office/officeart/2018/2/layout/IconLabelList"/>
    <dgm:cxn modelId="{AAB89D95-E04D-4B13-82D7-7D9E077367F7}" type="presParOf" srcId="{2FEF8DD8-A454-469A-B0F2-A7CFC6C9E7C9}" destId="{E075D420-2F12-4278-B421-2983B86E6099}" srcOrd="1" destOrd="0" presId="urn:microsoft.com/office/officeart/2018/2/layout/IconLabelList"/>
    <dgm:cxn modelId="{3E01A211-56B0-4AA8-83B3-7BA12E2C2839}" type="presParOf" srcId="{2FEF8DD8-A454-469A-B0F2-A7CFC6C9E7C9}" destId="{6EF82813-49BD-4D31-B6F6-18CB0FA808EA}" srcOrd="2" destOrd="0" presId="urn:microsoft.com/office/officeart/2018/2/layout/IconLabelList"/>
    <dgm:cxn modelId="{F13E84C4-9251-4ED5-8F1B-6784DCB8F2CC}" type="presParOf" srcId="{6D4174D0-37AA-4452-BE06-F3D46279FE15}" destId="{820D4442-A199-4D18-9071-DD6FEB2F920C}" srcOrd="1" destOrd="0" presId="urn:microsoft.com/office/officeart/2018/2/layout/IconLabelList"/>
    <dgm:cxn modelId="{057A99C6-6787-4618-9F2C-474E8EAE0CCC}" type="presParOf" srcId="{6D4174D0-37AA-4452-BE06-F3D46279FE15}" destId="{334F47AB-ED69-48DF-8F65-BD17DAAB5E9C}" srcOrd="2" destOrd="0" presId="urn:microsoft.com/office/officeart/2018/2/layout/IconLabelList"/>
    <dgm:cxn modelId="{117E64E6-C98B-4C24-98D0-DE8DDED421B6}" type="presParOf" srcId="{334F47AB-ED69-48DF-8F65-BD17DAAB5E9C}" destId="{3B4E4925-F6FB-46ED-80EB-CAE59E1AF614}" srcOrd="0" destOrd="0" presId="urn:microsoft.com/office/officeart/2018/2/layout/IconLabelList"/>
    <dgm:cxn modelId="{6EBC460C-1885-480F-A912-CD36CE0D78AF}" type="presParOf" srcId="{334F47AB-ED69-48DF-8F65-BD17DAAB5E9C}" destId="{A2DE0153-203A-49E5-80A9-6199FE756BF1}" srcOrd="1" destOrd="0" presId="urn:microsoft.com/office/officeart/2018/2/layout/IconLabelList"/>
    <dgm:cxn modelId="{46EEF816-774B-4BB5-A8CC-7619BD695040}" type="presParOf" srcId="{334F47AB-ED69-48DF-8F65-BD17DAAB5E9C}" destId="{DA729BA9-6210-483D-A707-14380E7E6593}" srcOrd="2" destOrd="0" presId="urn:microsoft.com/office/officeart/2018/2/layout/IconLabelList"/>
    <dgm:cxn modelId="{EEDF004F-501B-492E-A76C-E88EE9A5CA21}" type="presParOf" srcId="{6D4174D0-37AA-4452-BE06-F3D46279FE15}" destId="{5AA42322-3DDB-49D4-A6FB-2C1FDFEE1310}" srcOrd="3" destOrd="0" presId="urn:microsoft.com/office/officeart/2018/2/layout/IconLabelList"/>
    <dgm:cxn modelId="{1AFD9FC2-A4AE-4596-B7E5-71B3A36651F4}" type="presParOf" srcId="{6D4174D0-37AA-4452-BE06-F3D46279FE15}" destId="{12C5AF85-2AF8-431B-9AF7-8B406275EFF7}" srcOrd="4" destOrd="0" presId="urn:microsoft.com/office/officeart/2018/2/layout/IconLabelList"/>
    <dgm:cxn modelId="{65B5F2F0-A0AC-471E-A343-970F02D0A6C3}" type="presParOf" srcId="{12C5AF85-2AF8-431B-9AF7-8B406275EFF7}" destId="{DF643E0A-6960-43DB-8F65-F9FEC3056B3D}" srcOrd="0" destOrd="0" presId="urn:microsoft.com/office/officeart/2018/2/layout/IconLabelList"/>
    <dgm:cxn modelId="{C3B28673-D21D-4CE9-9BC5-EEA1B175150A}" type="presParOf" srcId="{12C5AF85-2AF8-431B-9AF7-8B406275EFF7}" destId="{76B49ED8-06C5-4590-AAC7-D15A9A0EDC2A}" srcOrd="1" destOrd="0" presId="urn:microsoft.com/office/officeart/2018/2/layout/IconLabelList"/>
    <dgm:cxn modelId="{C1987C6B-FA4E-42F9-A882-25E66ABB7C15}" type="presParOf" srcId="{12C5AF85-2AF8-431B-9AF7-8B406275EFF7}" destId="{123FE889-59B7-48AE-A706-1EE2A2E94F41}" srcOrd="2" destOrd="0" presId="urn:microsoft.com/office/officeart/2018/2/layout/IconLabelList"/>
    <dgm:cxn modelId="{9DDCA645-4739-4AC2-8AA7-CAD8142EE887}" type="presParOf" srcId="{6D4174D0-37AA-4452-BE06-F3D46279FE15}" destId="{A4D23639-DB23-4345-8704-2DC45AAE4545}" srcOrd="5" destOrd="0" presId="urn:microsoft.com/office/officeart/2018/2/layout/IconLabelList"/>
    <dgm:cxn modelId="{32F11827-B65A-45B1-B9C2-98C5207A2535}" type="presParOf" srcId="{6D4174D0-37AA-4452-BE06-F3D46279FE15}" destId="{49A34290-C127-49EE-8873-77244166B5D7}" srcOrd="6" destOrd="0" presId="urn:microsoft.com/office/officeart/2018/2/layout/IconLabelList"/>
    <dgm:cxn modelId="{6AAE5F84-38C8-4BE9-950E-8F7E7AB6D784}" type="presParOf" srcId="{49A34290-C127-49EE-8873-77244166B5D7}" destId="{A47E1A89-D9E9-4F52-AD0A-F64948E92C54}" srcOrd="0" destOrd="0" presId="urn:microsoft.com/office/officeart/2018/2/layout/IconLabelList"/>
    <dgm:cxn modelId="{4305004D-F39B-44D5-B09E-E43F423196A6}" type="presParOf" srcId="{49A34290-C127-49EE-8873-77244166B5D7}" destId="{FD234B51-5E27-4D9F-ACC2-6074A7A6507C}" srcOrd="1" destOrd="0" presId="urn:microsoft.com/office/officeart/2018/2/layout/IconLabelList"/>
    <dgm:cxn modelId="{0968D83D-872F-4857-9A59-FB70AABEB5D7}" type="presParOf" srcId="{49A34290-C127-49EE-8873-77244166B5D7}" destId="{71A3BE76-C42D-469B-88A7-ED5A990A1A90}" srcOrd="2" destOrd="0" presId="urn:microsoft.com/office/officeart/2018/2/layout/IconLabelList"/>
    <dgm:cxn modelId="{DE7F6535-28F1-41D6-93EA-8111A3FB270A}" type="presParOf" srcId="{6D4174D0-37AA-4452-BE06-F3D46279FE15}" destId="{EB6F9B10-6268-4916-B68A-51C23F7E1251}" srcOrd="7" destOrd="0" presId="urn:microsoft.com/office/officeart/2018/2/layout/IconLabelList"/>
    <dgm:cxn modelId="{4DD475D0-F22A-4C65-8623-3B5A5CD278AD}" type="presParOf" srcId="{6D4174D0-37AA-4452-BE06-F3D46279FE15}" destId="{DF1E24D7-96DB-443E-92DC-BB6499D6959F}" srcOrd="8" destOrd="0" presId="urn:microsoft.com/office/officeart/2018/2/layout/IconLabelList"/>
    <dgm:cxn modelId="{F675BC04-7F87-4FE4-9FD2-E3BD6194E110}" type="presParOf" srcId="{DF1E24D7-96DB-443E-92DC-BB6499D6959F}" destId="{AE663BAA-C5A9-405E-9563-64624B46316E}" srcOrd="0" destOrd="0" presId="urn:microsoft.com/office/officeart/2018/2/layout/IconLabelList"/>
    <dgm:cxn modelId="{550FE288-28A7-461C-BD76-88B3786C3B1B}" type="presParOf" srcId="{DF1E24D7-96DB-443E-92DC-BB6499D6959F}" destId="{074E164C-7088-48BC-98BC-51C11AC39926}" srcOrd="1" destOrd="0" presId="urn:microsoft.com/office/officeart/2018/2/layout/IconLabelList"/>
    <dgm:cxn modelId="{6CCA9A97-F6D7-446D-993E-DE7F46DA8229}" type="presParOf" srcId="{DF1E24D7-96DB-443E-92DC-BB6499D6959F}" destId="{D7D3888F-31D3-4254-830B-84B1DF60C8B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D7E39-20AA-4C52-864F-64B182A19FBC}">
      <dsp:nvSpPr>
        <dsp:cNvPr id="0" name=""/>
        <dsp:cNvSpPr/>
      </dsp:nvSpPr>
      <dsp:spPr>
        <a:xfrm>
          <a:off x="0" y="453"/>
          <a:ext cx="6431388" cy="106095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F91294-7F9B-42DB-A540-0F9CDFD23F82}">
      <dsp:nvSpPr>
        <dsp:cNvPr id="0" name=""/>
        <dsp:cNvSpPr/>
      </dsp:nvSpPr>
      <dsp:spPr>
        <a:xfrm>
          <a:off x="320938" y="239167"/>
          <a:ext cx="583524" cy="5835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ACA7F7-33B5-49A7-9350-CD2465211F94}">
      <dsp:nvSpPr>
        <dsp:cNvPr id="0" name=""/>
        <dsp:cNvSpPr/>
      </dsp:nvSpPr>
      <dsp:spPr>
        <a:xfrm>
          <a:off x="1225401" y="453"/>
          <a:ext cx="5205986" cy="1060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84" tIns="112284" rIns="112284" bIns="112284"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The San Francisco’s Fire Department (SFFD) was founded in year 1866.</a:t>
          </a:r>
          <a:endParaRPr lang="en-US" sz="1400" kern="1200" dirty="0">
            <a:latin typeface="Times New Roman" panose="02020603050405020304" pitchFamily="18" charset="0"/>
            <a:cs typeface="Times New Roman" panose="02020603050405020304" pitchFamily="18" charset="0"/>
          </a:endParaRPr>
        </a:p>
      </dsp:txBody>
      <dsp:txXfrm>
        <a:off x="1225401" y="453"/>
        <a:ext cx="5205986" cy="1060953"/>
      </dsp:txXfrm>
    </dsp:sp>
    <dsp:sp modelId="{CCA1B708-8F98-47E9-B9DA-D992D2E3A5D8}">
      <dsp:nvSpPr>
        <dsp:cNvPr id="0" name=""/>
        <dsp:cNvSpPr/>
      </dsp:nvSpPr>
      <dsp:spPr>
        <a:xfrm>
          <a:off x="0" y="1326645"/>
          <a:ext cx="6431388" cy="1060953"/>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DE85BE94-20DF-4DCE-8C9E-56F5565C8478}">
      <dsp:nvSpPr>
        <dsp:cNvPr id="0" name=""/>
        <dsp:cNvSpPr/>
      </dsp:nvSpPr>
      <dsp:spPr>
        <a:xfrm>
          <a:off x="320938" y="1565359"/>
          <a:ext cx="583524" cy="5835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B7B692-4BF4-4DD9-88C3-2024BE96CEB6}">
      <dsp:nvSpPr>
        <dsp:cNvPr id="0" name=""/>
        <dsp:cNvSpPr/>
      </dsp:nvSpPr>
      <dsp:spPr>
        <a:xfrm>
          <a:off x="1225401" y="1326645"/>
          <a:ext cx="5205986" cy="1060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84" tIns="112284" rIns="112284" bIns="112284"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SFFD responds to various emergencies including fires, medical incidents, and hazardous materials incidents.</a:t>
          </a:r>
          <a:endParaRPr lang="en-US" sz="1400" kern="1200" dirty="0">
            <a:latin typeface="Times New Roman" panose="02020603050405020304" pitchFamily="18" charset="0"/>
            <a:cs typeface="Times New Roman" panose="02020603050405020304" pitchFamily="18" charset="0"/>
          </a:endParaRPr>
        </a:p>
      </dsp:txBody>
      <dsp:txXfrm>
        <a:off x="1225401" y="1326645"/>
        <a:ext cx="5205986" cy="1060953"/>
      </dsp:txXfrm>
    </dsp:sp>
    <dsp:sp modelId="{21BCA100-871B-4BAB-BC6E-6E58BE7B41DB}">
      <dsp:nvSpPr>
        <dsp:cNvPr id="0" name=""/>
        <dsp:cNvSpPr/>
      </dsp:nvSpPr>
      <dsp:spPr>
        <a:xfrm>
          <a:off x="0" y="2652837"/>
          <a:ext cx="6431388" cy="1060953"/>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44A330C1-96BF-4E40-AEF3-C60D8BEF2598}">
      <dsp:nvSpPr>
        <dsp:cNvPr id="0" name=""/>
        <dsp:cNvSpPr/>
      </dsp:nvSpPr>
      <dsp:spPr>
        <a:xfrm>
          <a:off x="320938" y="2891551"/>
          <a:ext cx="583524" cy="5835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38B3F-4F59-4A3A-AAFA-F08716C81298}">
      <dsp:nvSpPr>
        <dsp:cNvPr id="0" name=""/>
        <dsp:cNvSpPr/>
      </dsp:nvSpPr>
      <dsp:spPr>
        <a:xfrm>
          <a:off x="1225401" y="2652837"/>
          <a:ext cx="5205986" cy="1060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84" tIns="112284" rIns="112284" bIns="112284"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The department covers an area of 47 square miles and serves a population of over 880,000 residents. The SFFD has over 1,500 firefighters and paramedics who operate from 44 fire stations throughout the city. </a:t>
          </a:r>
          <a:endParaRPr lang="en-US" sz="1400" kern="1200" dirty="0">
            <a:latin typeface="Times New Roman" panose="02020603050405020304" pitchFamily="18" charset="0"/>
            <a:cs typeface="Times New Roman" panose="02020603050405020304" pitchFamily="18" charset="0"/>
          </a:endParaRPr>
        </a:p>
      </dsp:txBody>
      <dsp:txXfrm>
        <a:off x="1225401" y="2652837"/>
        <a:ext cx="5205986" cy="1060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1FA51-247B-EA4A-B17F-FB6B93EB202B}">
      <dsp:nvSpPr>
        <dsp:cNvPr id="0" name=""/>
        <dsp:cNvSpPr/>
      </dsp:nvSpPr>
      <dsp:spPr>
        <a:xfrm>
          <a:off x="2621" y="285508"/>
          <a:ext cx="1871562" cy="1188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896F3-37A8-F449-9BD2-99E1203200D7}">
      <dsp:nvSpPr>
        <dsp:cNvPr id="0" name=""/>
        <dsp:cNvSpPr/>
      </dsp:nvSpPr>
      <dsp:spPr>
        <a:xfrm>
          <a:off x="210572" y="483062"/>
          <a:ext cx="1871562" cy="1188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latin typeface="Times New Roman" panose="02020603050405020304" pitchFamily="18" charset="0"/>
              <a:cs typeface="Times New Roman" panose="02020603050405020304" pitchFamily="18" charset="0"/>
            </a:rPr>
            <a:t>Typically, the fire department claims that they arrive at the scene of an emergency within six minutes of response time after receiving the call of service.</a:t>
          </a:r>
          <a:endParaRPr lang="en-US" sz="1200" kern="1200" dirty="0">
            <a:latin typeface="Times New Roman" panose="02020603050405020304" pitchFamily="18" charset="0"/>
            <a:cs typeface="Times New Roman" panose="02020603050405020304" pitchFamily="18" charset="0"/>
          </a:endParaRPr>
        </a:p>
      </dsp:txBody>
      <dsp:txXfrm>
        <a:off x="245380" y="517870"/>
        <a:ext cx="1801946" cy="1118826"/>
      </dsp:txXfrm>
    </dsp:sp>
    <dsp:sp modelId="{27AE21A6-D499-2146-964F-85EA894E26AF}">
      <dsp:nvSpPr>
        <dsp:cNvPr id="0" name=""/>
        <dsp:cNvSpPr/>
      </dsp:nvSpPr>
      <dsp:spPr>
        <a:xfrm>
          <a:off x="2290086" y="285508"/>
          <a:ext cx="1871562" cy="1188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04B1B-1E92-1047-8BFE-26609EDEEC25}">
      <dsp:nvSpPr>
        <dsp:cNvPr id="0" name=""/>
        <dsp:cNvSpPr/>
      </dsp:nvSpPr>
      <dsp:spPr>
        <a:xfrm>
          <a:off x="2498038" y="483062"/>
          <a:ext cx="1871562" cy="1188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Times New Roman" panose="02020603050405020304" pitchFamily="18" charset="0"/>
              <a:cs typeface="Times New Roman" panose="02020603050405020304" pitchFamily="18" charset="0"/>
            </a:rPr>
            <a:t>SFFD collects a lot of data on its operations, including response times, incident types, and locations.</a:t>
          </a:r>
          <a:endParaRPr lang="en-US" sz="1200" kern="1200" dirty="0">
            <a:latin typeface="Times New Roman" panose="02020603050405020304" pitchFamily="18" charset="0"/>
            <a:cs typeface="Times New Roman" panose="02020603050405020304" pitchFamily="18" charset="0"/>
          </a:endParaRPr>
        </a:p>
      </dsp:txBody>
      <dsp:txXfrm>
        <a:off x="2532846" y="517870"/>
        <a:ext cx="1801946" cy="1118826"/>
      </dsp:txXfrm>
    </dsp:sp>
    <dsp:sp modelId="{B51E66B3-63EE-BA42-B553-638F93995337}">
      <dsp:nvSpPr>
        <dsp:cNvPr id="0" name=""/>
        <dsp:cNvSpPr/>
      </dsp:nvSpPr>
      <dsp:spPr>
        <a:xfrm>
          <a:off x="4577552" y="285508"/>
          <a:ext cx="1871562" cy="1188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862D3-2437-7D43-939C-FD8D130B0AB0}">
      <dsp:nvSpPr>
        <dsp:cNvPr id="0" name=""/>
        <dsp:cNvSpPr/>
      </dsp:nvSpPr>
      <dsp:spPr>
        <a:xfrm>
          <a:off x="4785504" y="483062"/>
          <a:ext cx="1871562" cy="1188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latin typeface="Times New Roman" panose="02020603050405020304" pitchFamily="18" charset="0"/>
              <a:cs typeface="Times New Roman" panose="02020603050405020304" pitchFamily="18" charset="0"/>
            </a:rPr>
            <a:t>SFFD uses technologies like Computer aided dispatch (CAD) and GPS tracking system to response to the emergencies. </a:t>
          </a:r>
          <a:endParaRPr lang="en-US" sz="1300" kern="1200" dirty="0">
            <a:latin typeface="Times New Roman" panose="02020603050405020304" pitchFamily="18" charset="0"/>
            <a:cs typeface="Times New Roman" panose="02020603050405020304" pitchFamily="18" charset="0"/>
          </a:endParaRPr>
        </a:p>
      </dsp:txBody>
      <dsp:txXfrm>
        <a:off x="4820312" y="517870"/>
        <a:ext cx="1801946" cy="1118826"/>
      </dsp:txXfrm>
    </dsp:sp>
    <dsp:sp modelId="{EA61D88B-508B-684C-89AC-38D6873CEF3C}">
      <dsp:nvSpPr>
        <dsp:cNvPr id="0" name=""/>
        <dsp:cNvSpPr/>
      </dsp:nvSpPr>
      <dsp:spPr>
        <a:xfrm>
          <a:off x="6865018" y="285508"/>
          <a:ext cx="1871562" cy="1188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8F220-F7C9-1E4C-91CA-30F844243C61}">
      <dsp:nvSpPr>
        <dsp:cNvPr id="0" name=""/>
        <dsp:cNvSpPr/>
      </dsp:nvSpPr>
      <dsp:spPr>
        <a:xfrm>
          <a:off x="7072969" y="483062"/>
          <a:ext cx="1871562" cy="1188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Times New Roman" panose="02020603050405020304" pitchFamily="18" charset="0"/>
              <a:cs typeface="Times New Roman" panose="02020603050405020304" pitchFamily="18" charset="0"/>
            </a:rPr>
            <a:t>These systems generate humongous data and to store this data SFFD uses traditional approaches. </a:t>
          </a:r>
          <a:endParaRPr lang="en-US" sz="1200" kern="1200" dirty="0">
            <a:latin typeface="Times New Roman" panose="02020603050405020304" pitchFamily="18" charset="0"/>
            <a:cs typeface="Times New Roman" panose="02020603050405020304" pitchFamily="18" charset="0"/>
          </a:endParaRPr>
        </a:p>
      </dsp:txBody>
      <dsp:txXfrm>
        <a:off x="7107777" y="517870"/>
        <a:ext cx="1801946" cy="1118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96526-8286-46D9-AD17-C5094816C02B}">
      <dsp:nvSpPr>
        <dsp:cNvPr id="0" name=""/>
        <dsp:cNvSpPr/>
      </dsp:nvSpPr>
      <dsp:spPr>
        <a:xfrm>
          <a:off x="781429" y="37937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82813-49BD-4D31-B6F6-18CB0FA808EA}">
      <dsp:nvSpPr>
        <dsp:cNvPr id="0" name=""/>
        <dsp:cNvSpPr/>
      </dsp:nvSpPr>
      <dsp:spPr>
        <a:xfrm>
          <a:off x="585012" y="1690278"/>
          <a:ext cx="1800000" cy="2290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Conducting a deeper analysis of the response times of SFFD to emergency calls is a potential area of exploration.</a:t>
          </a:r>
          <a:endParaRPr lang="en-US" sz="1800" kern="1200" dirty="0">
            <a:latin typeface="Times New Roman" panose="02020603050405020304" pitchFamily="18" charset="0"/>
            <a:cs typeface="Times New Roman" panose="02020603050405020304" pitchFamily="18" charset="0"/>
          </a:endParaRPr>
        </a:p>
      </dsp:txBody>
      <dsp:txXfrm>
        <a:off x="585012" y="1690278"/>
        <a:ext cx="1800000" cy="2290924"/>
      </dsp:txXfrm>
    </dsp:sp>
    <dsp:sp modelId="{3B4E4925-F6FB-46ED-80EB-CAE59E1AF614}">
      <dsp:nvSpPr>
        <dsp:cNvPr id="0" name=""/>
        <dsp:cNvSpPr/>
      </dsp:nvSpPr>
      <dsp:spPr>
        <a:xfrm>
          <a:off x="2840450" y="39802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29BA9-6210-483D-A707-14380E7E6593}">
      <dsp:nvSpPr>
        <dsp:cNvPr id="0" name=""/>
        <dsp:cNvSpPr/>
      </dsp:nvSpPr>
      <dsp:spPr>
        <a:xfrm>
          <a:off x="2700012" y="1690278"/>
          <a:ext cx="1800000" cy="2290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Exploring correlations between different variables in the SFFD dataset is another area for potential work.</a:t>
          </a:r>
          <a:endParaRPr lang="en-US" sz="1800" kern="1200" dirty="0">
            <a:latin typeface="Times New Roman" panose="02020603050405020304" pitchFamily="18" charset="0"/>
            <a:cs typeface="Times New Roman" panose="02020603050405020304" pitchFamily="18" charset="0"/>
          </a:endParaRPr>
        </a:p>
      </dsp:txBody>
      <dsp:txXfrm>
        <a:off x="2700012" y="1690278"/>
        <a:ext cx="1800000" cy="2290924"/>
      </dsp:txXfrm>
    </dsp:sp>
    <dsp:sp modelId="{DF643E0A-6960-43DB-8F65-F9FEC3056B3D}">
      <dsp:nvSpPr>
        <dsp:cNvPr id="0" name=""/>
        <dsp:cNvSpPr/>
      </dsp:nvSpPr>
      <dsp:spPr>
        <a:xfrm>
          <a:off x="4890132" y="39803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3FE889-59B7-48AE-A706-1EE2A2E94F41}">
      <dsp:nvSpPr>
        <dsp:cNvPr id="0" name=""/>
        <dsp:cNvSpPr/>
      </dsp:nvSpPr>
      <dsp:spPr>
        <a:xfrm>
          <a:off x="4815012" y="1690278"/>
          <a:ext cx="1800000" cy="2290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Integrating external datasets with the SFFD data to provide more context and insights can be considered.</a:t>
          </a:r>
          <a:endParaRPr lang="en-US" sz="1800" kern="1200" dirty="0">
            <a:latin typeface="Times New Roman" panose="02020603050405020304" pitchFamily="18" charset="0"/>
            <a:cs typeface="Times New Roman" panose="02020603050405020304" pitchFamily="18" charset="0"/>
          </a:endParaRPr>
        </a:p>
      </dsp:txBody>
      <dsp:txXfrm>
        <a:off x="4815012" y="1690278"/>
        <a:ext cx="1800000" cy="2290924"/>
      </dsp:txXfrm>
    </dsp:sp>
    <dsp:sp modelId="{A47E1A89-D9E9-4F52-AD0A-F64948E92C54}">
      <dsp:nvSpPr>
        <dsp:cNvPr id="0" name=""/>
        <dsp:cNvSpPr/>
      </dsp:nvSpPr>
      <dsp:spPr>
        <a:xfrm>
          <a:off x="7266389" y="36070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3BE76-C42D-469B-88A7-ED5A990A1A90}">
      <dsp:nvSpPr>
        <dsp:cNvPr id="0" name=""/>
        <dsp:cNvSpPr/>
      </dsp:nvSpPr>
      <dsp:spPr>
        <a:xfrm>
          <a:off x="6930012" y="1690278"/>
          <a:ext cx="1800000" cy="2290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Creating predictive models that can forecast emergency incidents and their potential impact is also a potential area of exploration.</a:t>
          </a:r>
          <a:endParaRPr lang="en-US" sz="1800" kern="1200" dirty="0">
            <a:latin typeface="Times New Roman" panose="02020603050405020304" pitchFamily="18" charset="0"/>
            <a:cs typeface="Times New Roman" panose="02020603050405020304" pitchFamily="18" charset="0"/>
          </a:endParaRPr>
        </a:p>
      </dsp:txBody>
      <dsp:txXfrm>
        <a:off x="6930012" y="1690278"/>
        <a:ext cx="1800000" cy="2290924"/>
      </dsp:txXfrm>
    </dsp:sp>
    <dsp:sp modelId="{AE663BAA-C5A9-405E-9563-64624B46316E}">
      <dsp:nvSpPr>
        <dsp:cNvPr id="0" name=""/>
        <dsp:cNvSpPr/>
      </dsp:nvSpPr>
      <dsp:spPr>
        <a:xfrm>
          <a:off x="9558661" y="40735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3888F-31D3-4254-830B-84B1DF60C8BE}">
      <dsp:nvSpPr>
        <dsp:cNvPr id="0" name=""/>
        <dsp:cNvSpPr/>
      </dsp:nvSpPr>
      <dsp:spPr>
        <a:xfrm>
          <a:off x="9045012" y="1690278"/>
          <a:ext cx="2341152" cy="2290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By continuing to analyze and optimize the data and exploring new approaches and techniques, emergency services can be further improved to enhance the safety and well-being of its citizens</a:t>
          </a:r>
          <a:r>
            <a:rPr lang="en-GB" sz="1300" kern="1200" dirty="0">
              <a:latin typeface="Times New Roman" panose="02020603050405020304" pitchFamily="18" charset="0"/>
              <a:cs typeface="Times New Roman" panose="02020603050405020304" pitchFamily="18" charset="0"/>
            </a:rPr>
            <a:t>.</a:t>
          </a:r>
          <a:endParaRPr lang="en-US" sz="1300" kern="1200" dirty="0">
            <a:latin typeface="Times New Roman" panose="02020603050405020304" pitchFamily="18" charset="0"/>
            <a:cs typeface="Times New Roman" panose="02020603050405020304" pitchFamily="18" charset="0"/>
          </a:endParaRPr>
        </a:p>
      </dsp:txBody>
      <dsp:txXfrm>
        <a:off x="9045012" y="1690278"/>
        <a:ext cx="2341152" cy="22909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0FDC0-DE77-4C74-ACB9-C0823BFD6112}"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B292-865E-44AA-97EE-A1A9BFDA9103}" type="slidenum">
              <a:rPr lang="en-US" smtClean="0"/>
              <a:t>‹#›</a:t>
            </a:fld>
            <a:endParaRPr lang="en-US"/>
          </a:p>
        </p:txBody>
      </p:sp>
    </p:spTree>
    <p:extLst>
      <p:ext uri="{BB962C8B-B14F-4D97-AF65-F5344CB8AC3E}">
        <p14:creationId xmlns:p14="http://schemas.microsoft.com/office/powerpoint/2010/main" val="172300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25837-EE58-7F32-D5D9-75A894B51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C073DF-F898-F2FD-CAC2-D5A5CD77AE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DF3121-34B7-0CC3-4678-18A16560FE3F}"/>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053CE1C4-DE2E-CC77-CBC8-5C61172B4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3AC4B-F757-8A3D-EE33-8046AD731C47}"/>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223497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EB8B-25D6-E31C-4AF0-082E5539CE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F9700-793C-7154-3C8E-1BE137104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168EB2-2F97-621B-E018-97363E621B71}"/>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9970D514-15B9-47B4-CC29-3A3B3B3E6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07B9D-A99E-8A7D-3C3A-BE0F579CE5B0}"/>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381132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AE520B-A090-ABBA-1AE4-8E749E0484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04F4DF-9510-868D-C287-C44A55C307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801F6-A73F-4011-0F0E-330AF8BDF29F}"/>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0BA9673C-B7E5-80AB-F1FD-B397C8171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48BF6-293B-33A6-7A10-6AFDB1AC0D20}"/>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2835081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DA0D-87A4-88F8-3290-90F480C9C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89BA-229E-F224-FBA8-47A652653C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3C611-2BBC-2492-0B85-8E14D9680313}"/>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ACA77DC3-C37C-239A-E9F5-1F6D71A7E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5154F-4F5E-1F8E-AB62-3D466BB6285A}"/>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66123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015E-5169-8D3A-60E1-50610ED6B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652838-C192-E478-B76C-F77D9A8B41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9EAA73-0027-4BB4-2AD6-D545841C20AC}"/>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12F7F9FD-4E01-51CA-6122-ABFF51ECA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745B4-DB0F-E0CD-4896-5DD5F77B72B5}"/>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380340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39E4-82F1-631D-8166-5A10ECBC6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A8BCA-E0F1-3A4F-B771-D581632DC1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9EB15-F579-C426-94A0-3A324004B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2C8995-26D4-B0D3-94BD-57D1A6FB6BF7}"/>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6" name="Footer Placeholder 5">
            <a:extLst>
              <a:ext uri="{FF2B5EF4-FFF2-40B4-BE49-F238E27FC236}">
                <a16:creationId xmlns:a16="http://schemas.microsoft.com/office/drawing/2014/main" id="{A3AECEDF-C8F9-1906-7C9A-1B5642055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0778B-ABD9-3D10-4CC7-13BB5FC34C5D}"/>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2695833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10C0-BC39-7D53-519B-150BA6458E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924A5-0336-5CDC-C4C9-928C1D94B6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F10ABA-2071-8DA0-B893-EB3C6127E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07FE11-83AA-48D6-BB08-116F4E784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3730-51C5-5707-11B3-64E623E413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D02B63-5CCA-2452-8CE9-078F6EC0FE35}"/>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8" name="Footer Placeholder 7">
            <a:extLst>
              <a:ext uri="{FF2B5EF4-FFF2-40B4-BE49-F238E27FC236}">
                <a16:creationId xmlns:a16="http://schemas.microsoft.com/office/drawing/2014/main" id="{4933E1EF-159D-2123-25DD-4C7C13D35E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93B569-F108-D3B5-3776-81EFB0CB619B}"/>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94734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9A0E-BB65-423A-A19C-E9B303A4D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CA4F7-B22F-3CAC-0AFE-435CA2241355}"/>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4" name="Footer Placeholder 3">
            <a:extLst>
              <a:ext uri="{FF2B5EF4-FFF2-40B4-BE49-F238E27FC236}">
                <a16:creationId xmlns:a16="http://schemas.microsoft.com/office/drawing/2014/main" id="{491EC971-B1E0-87EA-0D33-6D5C25C585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2E6C4E-D7BC-A5E5-00D0-FE65DBE7AE3A}"/>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313916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9A93A7-B9C6-B8EB-CFC2-49DC32090CE4}"/>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3" name="Footer Placeholder 2">
            <a:extLst>
              <a:ext uri="{FF2B5EF4-FFF2-40B4-BE49-F238E27FC236}">
                <a16:creationId xmlns:a16="http://schemas.microsoft.com/office/drawing/2014/main" id="{8030594C-08A5-0EBE-7511-B34F4BB16F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72F0CF-E194-2882-E2F7-EF6CCCD05581}"/>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3732349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FE4D-3D9A-61DF-01E1-D48D5C1E2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4F2818-8F69-9FE7-AC82-6E160D74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3C5A4-1848-2A9C-5A25-871813643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AB663C-60C7-F6CA-6DC5-C4798624BDD3}"/>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6" name="Footer Placeholder 5">
            <a:extLst>
              <a:ext uri="{FF2B5EF4-FFF2-40B4-BE49-F238E27FC236}">
                <a16:creationId xmlns:a16="http://schemas.microsoft.com/office/drawing/2014/main" id="{89C788D0-C520-0DA1-C106-045C139F1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F026F-256F-7612-5107-1FA73EAFA05B}"/>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424903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59DB-AFEB-8327-F77D-EEC1CFE06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FB2D1B-9AF3-7C8D-55AF-46F3A4166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D6903-28FF-F1DB-87BF-73D5C8EFF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41F1A-1454-DF55-1E37-70D14AB38F2F}"/>
              </a:ext>
            </a:extLst>
          </p:cNvPr>
          <p:cNvSpPr>
            <a:spLocks noGrp="1"/>
          </p:cNvSpPr>
          <p:nvPr>
            <p:ph type="dt" sz="half" idx="10"/>
          </p:nvPr>
        </p:nvSpPr>
        <p:spPr/>
        <p:txBody>
          <a:bodyPr/>
          <a:lstStyle/>
          <a:p>
            <a:fld id="{15B6F7A2-CB27-4B2A-BCD6-527C80D91DC3}" type="datetimeFigureOut">
              <a:rPr lang="en-US" smtClean="0"/>
              <a:t>5/7/2023</a:t>
            </a:fld>
            <a:endParaRPr lang="en-US"/>
          </a:p>
        </p:txBody>
      </p:sp>
      <p:sp>
        <p:nvSpPr>
          <p:cNvPr id="6" name="Footer Placeholder 5">
            <a:extLst>
              <a:ext uri="{FF2B5EF4-FFF2-40B4-BE49-F238E27FC236}">
                <a16:creationId xmlns:a16="http://schemas.microsoft.com/office/drawing/2014/main" id="{54E6E26C-910A-8395-ABED-C7FD10F11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4A0E4D-A6A5-8FAB-0CE1-6DF8126FB8D6}"/>
              </a:ext>
            </a:extLst>
          </p:cNvPr>
          <p:cNvSpPr>
            <a:spLocks noGrp="1"/>
          </p:cNvSpPr>
          <p:nvPr>
            <p:ph type="sldNum" sz="quarter" idx="12"/>
          </p:nvPr>
        </p:nvSpPr>
        <p:spPr/>
        <p:txBody>
          <a:bodyPr/>
          <a:lstStyle/>
          <a:p>
            <a:fld id="{2908CEB8-CE3D-4D2E-94B2-51430B546B65}" type="slidenum">
              <a:rPr lang="en-US" smtClean="0"/>
              <a:t>‹#›</a:t>
            </a:fld>
            <a:endParaRPr lang="en-US"/>
          </a:p>
        </p:txBody>
      </p:sp>
    </p:spTree>
    <p:extLst>
      <p:ext uri="{BB962C8B-B14F-4D97-AF65-F5344CB8AC3E}">
        <p14:creationId xmlns:p14="http://schemas.microsoft.com/office/powerpoint/2010/main" val="2688567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0EFC9-CBE5-F0F1-E31C-D9AFF5F586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DEE23E-D14A-9C4F-3203-160CB975A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DB933-D591-487E-CB0F-BCBA8856E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B6F7A2-CB27-4B2A-BCD6-527C80D91DC3}" type="datetimeFigureOut">
              <a:rPr lang="en-US" smtClean="0"/>
              <a:t>5/7/2023</a:t>
            </a:fld>
            <a:endParaRPr lang="en-US"/>
          </a:p>
        </p:txBody>
      </p:sp>
      <p:sp>
        <p:nvSpPr>
          <p:cNvPr id="5" name="Footer Placeholder 4">
            <a:extLst>
              <a:ext uri="{FF2B5EF4-FFF2-40B4-BE49-F238E27FC236}">
                <a16:creationId xmlns:a16="http://schemas.microsoft.com/office/drawing/2014/main" id="{D473D4E4-51BF-8D26-01F9-F7B78862A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442810-E350-A889-CD8B-94F5EDF472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8CEB8-CE3D-4D2E-94B2-51430B546B65}" type="slidenum">
              <a:rPr lang="en-US" smtClean="0"/>
              <a:t>‹#›</a:t>
            </a:fld>
            <a:endParaRPr lang="en-US"/>
          </a:p>
        </p:txBody>
      </p:sp>
    </p:spTree>
    <p:extLst>
      <p:ext uri="{BB962C8B-B14F-4D97-AF65-F5344CB8AC3E}">
        <p14:creationId xmlns:p14="http://schemas.microsoft.com/office/powerpoint/2010/main" val="295418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jfanaian/8191536446"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noobcoders.link.s3-website-us-east-1.amazonaws.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noobcoders.link.s3-website-us-east-1.amazonaws.com/"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ta.sfgov.org/Public-Safety/Fire-Department-Calls-for-Service/nuek-vuh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fire truck with lights on&#10;&#10;Description automatically generated with low confidence">
            <a:extLst>
              <a:ext uri="{FF2B5EF4-FFF2-40B4-BE49-F238E27FC236}">
                <a16:creationId xmlns:a16="http://schemas.microsoft.com/office/drawing/2014/main" id="{78EB777F-ACC3-4018-C078-87C8064BDF2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436"/>
          <a:stretch/>
        </p:blipFill>
        <p:spPr>
          <a:xfrm>
            <a:off x="1" y="10"/>
            <a:ext cx="7547268"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3FFD5DD5-51CC-CAE5-0CCE-C13582CFB22C}"/>
              </a:ext>
            </a:extLst>
          </p:cNvPr>
          <p:cNvSpPr txBox="1">
            <a:spLocks noGrp="1"/>
          </p:cNvSpPr>
          <p:nvPr>
            <p:ph idx="1"/>
          </p:nvPr>
        </p:nvSpPr>
        <p:spPr>
          <a:xfrm>
            <a:off x="7547268" y="331631"/>
            <a:ext cx="4644732" cy="6194738"/>
          </a:xfrm>
          <a:prstGeom prst="rect">
            <a:avLst/>
          </a:prstGeom>
        </p:spPr>
        <p:txBody>
          <a:bodyPr vert="horz" lIns="91440" tIns="45720" rIns="91440" bIns="45720" rtlCol="0">
            <a:normAutofit lnSpcReduction="10000"/>
          </a:bodyPr>
          <a:lstStyle/>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San </a:t>
            </a:r>
            <a:r>
              <a:rPr lang="en-US" sz="1600" b="0" i="0" dirty="0">
                <a:effectLst/>
                <a:latin typeface="Times New Roman" panose="02020603050405020304" pitchFamily="18" charset="0"/>
                <a:cs typeface="Times New Roman" panose="02020603050405020304" pitchFamily="18" charset="0"/>
              </a:rPr>
              <a:t>José State University</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Department of Applied Data Science</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DATA 228: Big Data Technologies and Applications </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Professor: Andrew Bond</a:t>
            </a:r>
          </a:p>
          <a:p>
            <a:pPr marL="0" indent="0" algn="ctr">
              <a:lnSpc>
                <a:spcPct val="90000"/>
              </a:lnSpc>
              <a:spcAft>
                <a:spcPts val="600"/>
              </a:spcAft>
              <a:buNone/>
              <a:defRPr sz="2000">
                <a:latin typeface="Calibri Light"/>
                <a:ea typeface="Calibri Light"/>
                <a:cs typeface="Calibri Light"/>
                <a:sym typeface="Calibri Light"/>
              </a:defRPr>
            </a:pPr>
            <a:endParaRPr lang="en-US" sz="1600" dirty="0">
              <a:latin typeface="Times New Roman" panose="02020603050405020304" pitchFamily="18" charset="0"/>
              <a:cs typeface="Times New Roman" panose="02020603050405020304" pitchFamily="18" charset="0"/>
            </a:endParaRPr>
          </a:p>
          <a:p>
            <a:pPr marL="0" indent="0" algn="ctr">
              <a:lnSpc>
                <a:spcPct val="90000"/>
              </a:lnSpc>
              <a:spcAft>
                <a:spcPts val="600"/>
              </a:spcAft>
              <a:buNone/>
              <a:defRPr sz="2000">
                <a:latin typeface="Calibri Light"/>
                <a:ea typeface="Calibri Light"/>
                <a:cs typeface="Calibri Light"/>
                <a:sym typeface="Calibri Light"/>
              </a:defRPr>
            </a:pPr>
            <a:r>
              <a:rPr lang="en-US" sz="2000" b="1" dirty="0">
                <a:latin typeface="Times New Roman" panose="02020603050405020304" pitchFamily="18" charset="0"/>
                <a:ea typeface="+mj-ea"/>
                <a:cs typeface="Times New Roman" panose="02020603050405020304" pitchFamily="18" charset="0"/>
              </a:rPr>
              <a:t>Analyzing </a:t>
            </a:r>
            <a:br>
              <a:rPr lang="en-US" sz="2000" b="1" dirty="0">
                <a:latin typeface="Times New Roman" panose="02020603050405020304" pitchFamily="18" charset="0"/>
                <a:ea typeface="+mj-ea"/>
                <a:cs typeface="Times New Roman" panose="02020603050405020304" pitchFamily="18" charset="0"/>
              </a:rPr>
            </a:br>
            <a:r>
              <a:rPr lang="en-US" sz="2000" b="1" dirty="0">
                <a:latin typeface="Times New Roman" panose="02020603050405020304" pitchFamily="18" charset="0"/>
                <a:ea typeface="+mj-ea"/>
                <a:cs typeface="Times New Roman" panose="02020603050405020304" pitchFamily="18" charset="0"/>
              </a:rPr>
              <a:t>San Francisco Fire Department </a:t>
            </a:r>
            <a:br>
              <a:rPr lang="en-US" sz="2000" b="1" dirty="0">
                <a:latin typeface="Times New Roman" panose="02020603050405020304" pitchFamily="18" charset="0"/>
                <a:ea typeface="+mj-ea"/>
                <a:cs typeface="Times New Roman" panose="02020603050405020304" pitchFamily="18" charset="0"/>
              </a:rPr>
            </a:br>
            <a:r>
              <a:rPr lang="en-US" sz="2000" b="1" dirty="0">
                <a:latin typeface="Times New Roman" panose="02020603050405020304" pitchFamily="18" charset="0"/>
                <a:ea typeface="+mj-ea"/>
                <a:cs typeface="Times New Roman" panose="02020603050405020304" pitchFamily="18" charset="0"/>
              </a:rPr>
              <a:t>Service Responses </a:t>
            </a:r>
            <a:endParaRPr lang="en-US" sz="2000" b="1" dirty="0">
              <a:latin typeface="Times New Roman" panose="02020603050405020304" pitchFamily="18" charset="0"/>
              <a:cs typeface="Times New Roman" panose="02020603050405020304" pitchFamily="18" charset="0"/>
            </a:endParaRPr>
          </a:p>
          <a:p>
            <a:pPr marL="0" indent="0" algn="ctr">
              <a:spcAft>
                <a:spcPts val="600"/>
              </a:spcAft>
              <a:buNone/>
              <a:defRPr sz="2000">
                <a:latin typeface="Calibri Light"/>
                <a:ea typeface="Calibri Light"/>
                <a:cs typeface="Calibri Light"/>
                <a:sym typeface="Calibri Light"/>
              </a:defRPr>
            </a:pPr>
            <a:r>
              <a:rPr lang="en-US" sz="1600" b="1" dirty="0">
                <a:latin typeface="Times New Roman" panose="02020603050405020304" pitchFamily="18" charset="0"/>
                <a:cs typeface="Times New Roman" panose="02020603050405020304" pitchFamily="18" charset="0"/>
              </a:rPr>
              <a:t>Project Group - Noob Coders</a:t>
            </a:r>
          </a:p>
          <a:p>
            <a:pPr marL="0" indent="0" algn="ctr">
              <a:spcAft>
                <a:spcPts val="600"/>
              </a:spcAft>
              <a:buNone/>
              <a:defRPr sz="2000">
                <a:latin typeface="Calibri Light"/>
                <a:ea typeface="Calibri Light"/>
                <a:cs typeface="Calibri Light"/>
                <a:sym typeface="Calibri Light"/>
              </a:defRPr>
            </a:pPr>
            <a:endParaRPr lang="en-US" b="1" dirty="0">
              <a:latin typeface="Times New Roman" panose="02020603050405020304" pitchFamily="18" charset="0"/>
              <a:cs typeface="Times New Roman" panose="02020603050405020304" pitchFamily="18" charset="0"/>
            </a:endParaRPr>
          </a:p>
          <a:p>
            <a:pPr marL="0" indent="0" algn="ctr">
              <a:lnSpc>
                <a:spcPct val="90000"/>
              </a:lnSpc>
              <a:spcAft>
                <a:spcPts val="600"/>
              </a:spcAft>
              <a:buNone/>
              <a:defRPr sz="2000">
                <a:latin typeface="Calibri Light"/>
                <a:ea typeface="Calibri Light"/>
                <a:cs typeface="Calibri Light"/>
                <a:sym typeface="Calibri Light"/>
              </a:defRPr>
            </a:pPr>
            <a:r>
              <a:rPr lang="en-US" sz="1600" u="sng" dirty="0">
                <a:latin typeface="Times New Roman" panose="02020603050405020304" pitchFamily="18" charset="0"/>
                <a:cs typeface="Times New Roman" panose="02020603050405020304" pitchFamily="18" charset="0"/>
              </a:rPr>
              <a:t>Group Members</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Aishwarya Joshi</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Dharani Aningi</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Sai Keerthana Kattige </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Supriya Kamble </a:t>
            </a:r>
          </a:p>
          <a:p>
            <a:pPr marL="0" indent="0" algn="ctr">
              <a:lnSpc>
                <a:spcPct val="90000"/>
              </a:lnSpc>
              <a:spcAft>
                <a:spcPts val="600"/>
              </a:spcAft>
              <a:buNone/>
              <a:defRPr sz="2000">
                <a:latin typeface="Calibri Light"/>
                <a:ea typeface="Calibri Light"/>
                <a:cs typeface="Calibri Light"/>
                <a:sym typeface="Calibri Light"/>
              </a:defRPr>
            </a:pPr>
            <a:r>
              <a:rPr lang="en-US" sz="1600" dirty="0">
                <a:latin typeface="Times New Roman" panose="02020603050405020304" pitchFamily="18" charset="0"/>
                <a:cs typeface="Times New Roman" panose="02020603050405020304" pitchFamily="18" charset="0"/>
              </a:rPr>
              <a:t>Vrushali Menthe</a:t>
            </a:r>
          </a:p>
        </p:txBody>
      </p:sp>
    </p:spTree>
    <p:extLst>
      <p:ext uri="{BB962C8B-B14F-4D97-AF65-F5344CB8AC3E}">
        <p14:creationId xmlns:p14="http://schemas.microsoft.com/office/powerpoint/2010/main" val="415170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7" name="Group 308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82" name="Rectangle 308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92" name="Rectangle 309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75C50-1E0F-1CF6-6044-C701F1829878}"/>
              </a:ext>
            </a:extLst>
          </p:cNvPr>
          <p:cNvSpPr>
            <a:spLocks noGrp="1"/>
          </p:cNvSpPr>
          <p:nvPr>
            <p:ph type="title"/>
          </p:nvPr>
        </p:nvSpPr>
        <p:spPr>
          <a:xfrm>
            <a:off x="1043631" y="809898"/>
            <a:ext cx="10173010" cy="915871"/>
          </a:xfrm>
        </p:spPr>
        <p:txBody>
          <a:bodyPr anchor="ctr">
            <a:normAutofit/>
          </a:bodyPr>
          <a:lstStyle/>
          <a:p>
            <a:r>
              <a:rPr lang="en-GB" sz="4800" dirty="0">
                <a:latin typeface="Times New Roman" panose="02020603050405020304" pitchFamily="18" charset="0"/>
                <a:cs typeface="Times New Roman" panose="02020603050405020304" pitchFamily="18" charset="0"/>
              </a:rPr>
              <a:t>Data Analysis</a:t>
            </a:r>
            <a:endParaRPr lang="en-US" sz="4800" dirty="0">
              <a:latin typeface="Times New Roman" panose="02020603050405020304" pitchFamily="18" charset="0"/>
              <a:cs typeface="Times New Roman" panose="02020603050405020304" pitchFamily="18" charset="0"/>
            </a:endParaRPr>
          </a:p>
        </p:txBody>
      </p:sp>
      <p:cxnSp>
        <p:nvCxnSpPr>
          <p:cNvPr id="3094" name="Straight Connector 309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9E1E34-E5BA-547A-F387-AE11CDF016D9}"/>
              </a:ext>
            </a:extLst>
          </p:cNvPr>
          <p:cNvSpPr>
            <a:spLocks noGrp="1"/>
          </p:cNvSpPr>
          <p:nvPr>
            <p:ph idx="1"/>
          </p:nvPr>
        </p:nvSpPr>
        <p:spPr>
          <a:xfrm>
            <a:off x="2436285" y="3087207"/>
            <a:ext cx="7315072" cy="3026965"/>
          </a:xfrm>
        </p:spPr>
        <p:txBody>
          <a:bodyPr>
            <a:normAutofit/>
          </a:bodyPr>
          <a:lstStyle/>
          <a:p>
            <a:pPr marL="0" indent="0" defTabSz="630936">
              <a:spcBef>
                <a:spcPts val="690"/>
              </a:spcBef>
              <a:buNone/>
            </a:pPr>
            <a:endParaRPr lang="en-GB" sz="1242" kern="1200" dirty="0">
              <a:solidFill>
                <a:schemeClr val="tx1"/>
              </a:solidFill>
              <a:latin typeface="Times New Roman" panose="02020603050405020304" pitchFamily="18" charset="0"/>
              <a:ea typeface="+mn-ea"/>
              <a:cs typeface="Times New Roman" panose="02020603050405020304" pitchFamily="18" charset="0"/>
            </a:endParaRPr>
          </a:p>
          <a:p>
            <a:pPr marL="0" indent="0" defTabSz="630936">
              <a:spcBef>
                <a:spcPts val="690"/>
              </a:spcBef>
              <a:buNone/>
            </a:pPr>
            <a:endParaRPr lang="en-GB" sz="1242" kern="1200" dirty="0">
              <a:solidFill>
                <a:schemeClr val="tx1"/>
              </a:solidFill>
              <a:latin typeface="Times New Roman" panose="02020603050405020304" pitchFamily="18" charset="0"/>
              <a:ea typeface="+mn-ea"/>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3080" name="Picture 8" descr="Graphical user interface, text, application&#10;&#10;Description automatically generated">
            <a:extLst>
              <a:ext uri="{FF2B5EF4-FFF2-40B4-BE49-F238E27FC236}">
                <a16:creationId xmlns:a16="http://schemas.microsoft.com/office/drawing/2014/main" id="{1AFF563D-DCD7-1977-43A5-14D6204EA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143" y="1561012"/>
            <a:ext cx="6089529" cy="44218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C12457-EE71-E80D-6C9F-6809EA14451A}"/>
              </a:ext>
            </a:extLst>
          </p:cNvPr>
          <p:cNvSpPr txBox="1"/>
          <p:nvPr/>
        </p:nvSpPr>
        <p:spPr>
          <a:xfrm>
            <a:off x="640079" y="2622270"/>
            <a:ext cx="5026625" cy="3016210"/>
          </a:xfrm>
          <a:prstGeom prst="rect">
            <a:avLst/>
          </a:prstGeom>
          <a:noFill/>
        </p:spPr>
        <p:txBody>
          <a:bodyPr wrap="square" rtlCol="0">
            <a:spAutoFit/>
          </a:bodyPr>
          <a:lstStyle/>
          <a:p>
            <a:pPr marL="197168" indent="-197168" defTabSz="630936">
              <a:lnSpc>
                <a:spcPct val="150000"/>
              </a:lnSpc>
              <a:spcAft>
                <a:spcPts val="600"/>
              </a:spcAft>
              <a:buFont typeface="Arial" panose="020B0604020202020204" pitchFamily="34" charset="0"/>
              <a:buChar char="•"/>
            </a:pPr>
            <a:r>
              <a:rPr lang="en-GB" kern="1200" dirty="0">
                <a:solidFill>
                  <a:schemeClr val="tx1"/>
                </a:solidFill>
                <a:latin typeface="Times New Roman" panose="02020603050405020304" pitchFamily="18" charset="0"/>
                <a:ea typeface="+mn-ea"/>
                <a:cs typeface="Times New Roman" panose="02020603050405020304" pitchFamily="18" charset="0"/>
              </a:rPr>
              <a:t>We are using </a:t>
            </a:r>
            <a:r>
              <a:rPr lang="en-GB" b="1" kern="1200" dirty="0">
                <a:solidFill>
                  <a:schemeClr val="tx1"/>
                </a:solidFill>
                <a:latin typeface="Times New Roman" panose="02020603050405020304" pitchFamily="18" charset="0"/>
                <a:ea typeface="+mn-ea"/>
                <a:cs typeface="Times New Roman" panose="02020603050405020304" pitchFamily="18" charset="0"/>
              </a:rPr>
              <a:t>Amazon Athena </a:t>
            </a:r>
            <a:r>
              <a:rPr lang="en-GB" kern="1200" dirty="0">
                <a:solidFill>
                  <a:schemeClr val="tx1"/>
                </a:solidFill>
                <a:latin typeface="Times New Roman" panose="02020603050405020304" pitchFamily="18" charset="0"/>
                <a:ea typeface="+mn-ea"/>
                <a:cs typeface="Times New Roman" panose="02020603050405020304" pitchFamily="18" charset="0"/>
              </a:rPr>
              <a:t>as a data warehouse and queried the data to get insights using SQL. </a:t>
            </a:r>
          </a:p>
          <a:p>
            <a:pPr marL="197168" indent="-197168" defTabSz="630936">
              <a:lnSpc>
                <a:spcPct val="150000"/>
              </a:lnSpc>
              <a:spcAft>
                <a:spcPts val="600"/>
              </a:spcAft>
              <a:buFont typeface="Arial" panose="020B0604020202020204" pitchFamily="34" charset="0"/>
              <a:buChar char="•"/>
            </a:pPr>
            <a:r>
              <a:rPr lang="en-GB" kern="1200" dirty="0">
                <a:solidFill>
                  <a:schemeClr val="tx1"/>
                </a:solidFill>
                <a:latin typeface="Times New Roman" panose="02020603050405020304" pitchFamily="18" charset="0"/>
                <a:ea typeface="+mn-ea"/>
                <a:cs typeface="Times New Roman" panose="02020603050405020304" pitchFamily="18" charset="0"/>
              </a:rPr>
              <a:t>As Athena is serverless, it can automatically scale up or down to accommodate the amount of data being queried. </a:t>
            </a:r>
          </a:p>
          <a:p>
            <a:pPr>
              <a:spcAft>
                <a:spcPts val="600"/>
              </a:spcAft>
            </a:pPr>
            <a:endParaRPr lang="en-US" dirty="0"/>
          </a:p>
        </p:txBody>
      </p:sp>
    </p:spTree>
    <p:extLst>
      <p:ext uri="{BB962C8B-B14F-4D97-AF65-F5344CB8AC3E}">
        <p14:creationId xmlns:p14="http://schemas.microsoft.com/office/powerpoint/2010/main" val="330180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CA63A-EA4D-96A3-EF32-42A40ABDC377}"/>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Tableau Connection </a:t>
            </a:r>
          </a:p>
        </p:txBody>
      </p:sp>
      <p:sp>
        <p:nvSpPr>
          <p:cNvPr id="4112" name="Rectangle 41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Graphical user interface, application&#10;&#10;Description automatically generated">
            <a:extLst>
              <a:ext uri="{FF2B5EF4-FFF2-40B4-BE49-F238E27FC236}">
                <a16:creationId xmlns:a16="http://schemas.microsoft.com/office/drawing/2014/main" id="{27BCAF2A-91D9-9C22-32C9-95A69961A1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8" r="2369" b="-2"/>
          <a:stretch/>
        </p:blipFill>
        <p:spPr bwMode="auto">
          <a:xfrm>
            <a:off x="635295" y="252471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B2175E-F8E7-D19E-AF00-6E063FF9F175}"/>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kumimoji="0" lang="en-US" sz="20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Arial"/>
              </a:rPr>
              <a:t>Tableau desktop is used to create connections with Athena for creating dashboards.</a:t>
            </a:r>
          </a:p>
          <a:p>
            <a:pPr marL="342900" indent="-3429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Arial"/>
              </a:rPr>
              <a:t>The server and port details along with S3 directory, Access Key ID and Secret Access Key from IAM user is used.</a:t>
            </a:r>
            <a:endParaRPr kumimoji="0" lang="en-US" sz="20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Arial"/>
            </a:endParaRPr>
          </a:p>
          <a:p>
            <a:pPr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116" name="Rectangle 41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19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9B3B6-0C2C-9563-6068-074D5417C1A3}"/>
              </a:ext>
            </a:extLst>
          </p:cNvPr>
          <p:cNvSpPr>
            <a:spLocks noGrp="1"/>
          </p:cNvSpPr>
          <p:nvPr>
            <p:ph type="title"/>
          </p:nvPr>
        </p:nvSpPr>
        <p:spPr>
          <a:xfrm>
            <a:off x="7239014" y="525982"/>
            <a:ext cx="4282983" cy="1200361"/>
          </a:xfrm>
        </p:spPr>
        <p:txBody>
          <a:bodyPr anchor="b">
            <a:normAutofit/>
          </a:bodyPr>
          <a:lstStyle/>
          <a:p>
            <a:r>
              <a:rPr lang="en-US" sz="3600" kern="1200" dirty="0">
                <a:latin typeface="Times New Roman" panose="02020603050405020304" pitchFamily="18" charset="0"/>
                <a:cs typeface="Times New Roman" panose="02020603050405020304" pitchFamily="18" charset="0"/>
              </a:rPr>
              <a:t>Data Visualizations</a:t>
            </a:r>
            <a:endParaRPr lang="en-US" sz="3600" dirty="0"/>
          </a:p>
        </p:txBody>
      </p:sp>
      <p:sp>
        <p:nvSpPr>
          <p:cNvPr id="35" name="Rectangle 3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E2BA4D1A-4256-FC6F-2189-ECC2E945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34" y="1180742"/>
            <a:ext cx="6184973" cy="4225786"/>
          </a:xfrm>
          <a:prstGeom prst="rect">
            <a:avLst/>
          </a:prstGeom>
        </p:spPr>
      </p:pic>
      <p:sp>
        <p:nvSpPr>
          <p:cNvPr id="39"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9">
            <a:extLst>
              <a:ext uri="{FF2B5EF4-FFF2-40B4-BE49-F238E27FC236}">
                <a16:creationId xmlns:a16="http://schemas.microsoft.com/office/drawing/2014/main" id="{03D98231-0D89-5EFA-029F-99A3C3B21721}"/>
              </a:ext>
            </a:extLst>
          </p:cNvPr>
          <p:cNvSpPr>
            <a:spLocks noGrp="1"/>
          </p:cNvSpPr>
          <p:nvPr>
            <p:ph idx="1"/>
          </p:nvPr>
        </p:nvSpPr>
        <p:spPr>
          <a:xfrm>
            <a:off x="7239012" y="2031101"/>
            <a:ext cx="4282984" cy="3511943"/>
          </a:xfrm>
        </p:spPr>
        <p:txBody>
          <a:bodyPr anchor="ctr">
            <a:normAutofit/>
          </a:bodyPr>
          <a:lstStyle/>
          <a:p>
            <a:r>
              <a:rPr lang="en-US" sz="1800" dirty="0">
                <a:solidFill>
                  <a:srgbClr val="0A0A0A"/>
                </a:solidFill>
                <a:latin typeface="Times New Roman" panose="02020603050405020304" pitchFamily="18" charset="0"/>
                <a:cs typeface="Times New Roman" panose="02020603050405020304" pitchFamily="18" charset="0"/>
              </a:rPr>
              <a:t>A </a:t>
            </a:r>
            <a:r>
              <a:rPr lang="en-US" sz="1800" i="0" dirty="0">
                <a:solidFill>
                  <a:srgbClr val="0A0A0A"/>
                </a:solidFill>
                <a:effectLst/>
                <a:latin typeface="Times New Roman" panose="02020603050405020304" pitchFamily="18" charset="0"/>
                <a:cs typeface="Times New Roman" panose="02020603050405020304" pitchFamily="18" charset="0"/>
              </a:rPr>
              <a:t>line chart showing the number of responses given by the fire department over the years from the year 2012 till date.</a:t>
            </a:r>
          </a:p>
          <a:p>
            <a:r>
              <a:rPr lang="en-US" sz="1800" i="0" dirty="0">
                <a:solidFill>
                  <a:srgbClr val="0A0A0A"/>
                </a:solidFill>
                <a:effectLst/>
                <a:latin typeface="Times New Roman" panose="02020603050405020304" pitchFamily="18" charset="0"/>
                <a:cs typeface="Times New Roman" panose="02020603050405020304" pitchFamily="18" charset="0"/>
              </a:rPr>
              <a:t>Most number of Call Responses are seen in the year 2019 with 256,989 records. Followed by the year 2022 with 255,350 Responses. </a:t>
            </a:r>
          </a:p>
          <a:p>
            <a:r>
              <a:rPr lang="en-US" sz="1800" i="0" dirty="0">
                <a:solidFill>
                  <a:srgbClr val="0A0A0A"/>
                </a:solidFill>
                <a:effectLst/>
                <a:latin typeface="Times New Roman" panose="02020603050405020304" pitchFamily="18" charset="0"/>
                <a:cs typeface="Times New Roman" panose="02020603050405020304" pitchFamily="18" charset="0"/>
              </a:rPr>
              <a:t>Data from the year 2023 is yet to get updated for the call responses.</a:t>
            </a:r>
            <a:endParaRPr lang="en-US" sz="18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68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8" name="Rectangle 515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454D-8F0B-E68B-8A9B-6572D61119A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latin typeface="Times New Roman" panose="02020603050405020304" pitchFamily="18" charset="0"/>
                <a:cs typeface="Times New Roman" panose="02020603050405020304" pitchFamily="18" charset="0"/>
              </a:rPr>
              <a:t>Data Visualizations</a:t>
            </a:r>
          </a:p>
        </p:txBody>
      </p:sp>
      <p:sp>
        <p:nvSpPr>
          <p:cNvPr id="5160" name="Rectangle 515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2" name="Rectangle 516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5" name="Content Placeholder 5154">
            <a:extLst>
              <a:ext uri="{FF2B5EF4-FFF2-40B4-BE49-F238E27FC236}">
                <a16:creationId xmlns:a16="http://schemas.microsoft.com/office/drawing/2014/main" id="{FBD65191-B573-D510-BAF0-42DF8E4977B3}"/>
              </a:ext>
            </a:extLst>
          </p:cNvPr>
          <p:cNvSpPr>
            <a:spLocks noGrp="1"/>
          </p:cNvSpPr>
          <p:nvPr>
            <p:ph idx="1"/>
          </p:nvPr>
        </p:nvSpPr>
        <p:spPr>
          <a:xfrm>
            <a:off x="244698" y="2389217"/>
            <a:ext cx="4951072" cy="3639450"/>
          </a:xfrm>
        </p:spPr>
        <p:txBody>
          <a:bodyPr anchor="ctr">
            <a:normAutofit/>
          </a:bodyPr>
          <a:lstStyle/>
          <a:p>
            <a:r>
              <a:rPr lang="en-US" sz="1800" dirty="0">
                <a:solidFill>
                  <a:srgbClr val="0A0A0A"/>
                </a:solidFill>
                <a:latin typeface="Times New Roman" panose="02020603050405020304" pitchFamily="18" charset="0"/>
                <a:cs typeface="Times New Roman" panose="02020603050405020304" pitchFamily="18" charset="0"/>
              </a:rPr>
              <a:t>A</a:t>
            </a:r>
            <a:r>
              <a:rPr lang="en-US" sz="1800" i="0" dirty="0">
                <a:solidFill>
                  <a:srgbClr val="0A0A0A"/>
                </a:solidFill>
                <a:effectLst/>
                <a:latin typeface="Times New Roman" panose="02020603050405020304" pitchFamily="18" charset="0"/>
                <a:cs typeface="Times New Roman" panose="02020603050405020304" pitchFamily="18" charset="0"/>
              </a:rPr>
              <a:t> bar graph which illustrates Responses to different call type groups. </a:t>
            </a:r>
          </a:p>
          <a:p>
            <a:r>
              <a:rPr lang="en-US" sz="1800" i="0" dirty="0">
                <a:solidFill>
                  <a:srgbClr val="0A0A0A"/>
                </a:solidFill>
                <a:effectLst/>
                <a:latin typeface="Times New Roman" panose="02020603050405020304" pitchFamily="18" charset="0"/>
                <a:cs typeface="Times New Roman" panose="02020603050405020304" pitchFamily="18" charset="0"/>
              </a:rPr>
              <a:t>The groups are categorized as Emergency, Non-Emergency, Alarm and Fire. </a:t>
            </a:r>
          </a:p>
          <a:p>
            <a:r>
              <a:rPr lang="en-US" sz="1800" i="0" dirty="0">
                <a:solidFill>
                  <a:srgbClr val="0A0A0A"/>
                </a:solidFill>
                <a:effectLst/>
                <a:latin typeface="Times New Roman" panose="02020603050405020304" pitchFamily="18" charset="0"/>
                <a:cs typeface="Times New Roman" panose="02020603050405020304" pitchFamily="18" charset="0"/>
              </a:rPr>
              <a:t>The most Responses received were for Emergency Call Type which is about 1,300,411. Non-Emergency comes in second with 675,372. Followed by the Alarm Call Type which are 562,872 and the least Responses are for Fire Call Types which are 98,697.</a:t>
            </a:r>
            <a:endParaRPr lang="en-US" sz="1800" dirty="0">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3E7EC22B-9996-2B12-AD3B-29BA99E07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825" y="2389217"/>
            <a:ext cx="5717276" cy="3639449"/>
          </a:xfrm>
          <a:prstGeom prst="rect">
            <a:avLst/>
          </a:prstGeom>
        </p:spPr>
      </p:pic>
      <p:sp>
        <p:nvSpPr>
          <p:cNvPr id="5164" name="Rectangle 516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71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8" name="Rectangle 515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454D-8F0B-E68B-8A9B-6572D61119A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latin typeface="Times New Roman" panose="02020603050405020304" pitchFamily="18" charset="0"/>
                <a:cs typeface="Times New Roman" panose="02020603050405020304" pitchFamily="18" charset="0"/>
              </a:rPr>
              <a:t>Data Visualizations</a:t>
            </a:r>
          </a:p>
        </p:txBody>
      </p:sp>
      <p:sp>
        <p:nvSpPr>
          <p:cNvPr id="5160" name="Rectangle 515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2" name="Rectangle 516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5" name="Content Placeholder 5154">
            <a:extLst>
              <a:ext uri="{FF2B5EF4-FFF2-40B4-BE49-F238E27FC236}">
                <a16:creationId xmlns:a16="http://schemas.microsoft.com/office/drawing/2014/main" id="{FBD65191-B573-D510-BAF0-42DF8E4977B3}"/>
              </a:ext>
            </a:extLst>
          </p:cNvPr>
          <p:cNvSpPr>
            <a:spLocks noGrp="1"/>
          </p:cNvSpPr>
          <p:nvPr>
            <p:ph idx="1"/>
          </p:nvPr>
        </p:nvSpPr>
        <p:spPr>
          <a:xfrm>
            <a:off x="244698" y="2389217"/>
            <a:ext cx="4951072" cy="3639450"/>
          </a:xfrm>
        </p:spPr>
        <p:txBody>
          <a:bodyPr anchor="ctr">
            <a:normAutofit/>
          </a:bodyPr>
          <a:lstStyle/>
          <a:p>
            <a:r>
              <a:rPr lang="en-US" sz="1800" i="0" dirty="0">
                <a:solidFill>
                  <a:srgbClr val="0A0A0A"/>
                </a:solidFill>
                <a:effectLst/>
                <a:latin typeface="Times New Roman" panose="02020603050405020304" pitchFamily="18" charset="0"/>
                <a:cs typeface="Times New Roman" panose="02020603050405020304" pitchFamily="18" charset="0"/>
              </a:rPr>
              <a:t>The map is a satellite view of the areas where the SF fire department has responded to service calls. </a:t>
            </a:r>
          </a:p>
          <a:p>
            <a:r>
              <a:rPr lang="en-US" sz="1800" dirty="0">
                <a:solidFill>
                  <a:srgbClr val="0A0A0A"/>
                </a:solidFill>
                <a:latin typeface="Times New Roman" panose="02020603050405020304" pitchFamily="18" charset="0"/>
                <a:cs typeface="Times New Roman" panose="02020603050405020304" pitchFamily="18" charset="0"/>
              </a:rPr>
              <a:t>Some of the areas have bigger circles indicating areas having maximum number of responses from the department. </a:t>
            </a:r>
          </a:p>
        </p:txBody>
      </p:sp>
      <p:sp>
        <p:nvSpPr>
          <p:cNvPr id="5164" name="Rectangle 516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A7896536-BC16-2E48-9228-29F504CA7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977" y="2315827"/>
            <a:ext cx="5639385" cy="3922699"/>
          </a:xfrm>
          <a:prstGeom prst="rect">
            <a:avLst/>
          </a:prstGeom>
        </p:spPr>
      </p:pic>
    </p:spTree>
    <p:extLst>
      <p:ext uri="{BB962C8B-B14F-4D97-AF65-F5344CB8AC3E}">
        <p14:creationId xmlns:p14="http://schemas.microsoft.com/office/powerpoint/2010/main" val="169930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8" name="Rectangle 515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454D-8F0B-E68B-8A9B-6572D61119A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latin typeface="Times New Roman" panose="02020603050405020304" pitchFamily="18" charset="0"/>
                <a:cs typeface="Times New Roman" panose="02020603050405020304" pitchFamily="18" charset="0"/>
              </a:rPr>
              <a:t>Data Visualizations</a:t>
            </a:r>
          </a:p>
        </p:txBody>
      </p:sp>
      <p:sp>
        <p:nvSpPr>
          <p:cNvPr id="5160" name="Rectangle 515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2" name="Rectangle 516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5" name="Content Placeholder 5154">
            <a:extLst>
              <a:ext uri="{FF2B5EF4-FFF2-40B4-BE49-F238E27FC236}">
                <a16:creationId xmlns:a16="http://schemas.microsoft.com/office/drawing/2014/main" id="{FBD65191-B573-D510-BAF0-42DF8E4977B3}"/>
              </a:ext>
            </a:extLst>
          </p:cNvPr>
          <p:cNvSpPr>
            <a:spLocks noGrp="1"/>
          </p:cNvSpPr>
          <p:nvPr>
            <p:ph idx="1"/>
          </p:nvPr>
        </p:nvSpPr>
        <p:spPr>
          <a:xfrm>
            <a:off x="244698" y="2389217"/>
            <a:ext cx="4951072" cy="3753270"/>
          </a:xfrm>
        </p:spPr>
        <p:txBody>
          <a:bodyPr anchor="ctr">
            <a:normAutofit/>
          </a:bodyPr>
          <a:lstStyle/>
          <a:p>
            <a:r>
              <a:rPr lang="en-US" sz="1800" i="0" dirty="0">
                <a:solidFill>
                  <a:srgbClr val="0A0A0A"/>
                </a:solidFill>
                <a:effectLst/>
                <a:latin typeface="Times New Roman" panose="02020603050405020304" pitchFamily="18" charset="0"/>
                <a:cs typeface="Times New Roman" panose="02020603050405020304" pitchFamily="18" charset="0"/>
              </a:rPr>
              <a:t>The chart depicts City-wise Call Response. </a:t>
            </a:r>
          </a:p>
          <a:p>
            <a:r>
              <a:rPr lang="en-US" sz="1800" i="0" dirty="0">
                <a:solidFill>
                  <a:srgbClr val="0A0A0A"/>
                </a:solidFill>
                <a:effectLst/>
                <a:latin typeface="Times New Roman" panose="02020603050405020304" pitchFamily="18" charset="0"/>
                <a:cs typeface="Times New Roman" panose="02020603050405020304" pitchFamily="18" charset="0"/>
              </a:rPr>
              <a:t>The city which had most Responses is San Francisco having almost 2,608,361 Responses. The next city having major Responses are Presidio with 12,295 Responses. </a:t>
            </a:r>
          </a:p>
          <a:p>
            <a:r>
              <a:rPr lang="en-US" sz="1800" i="0" dirty="0">
                <a:solidFill>
                  <a:srgbClr val="0A0A0A"/>
                </a:solidFill>
                <a:effectLst/>
                <a:latin typeface="Times New Roman" panose="02020603050405020304" pitchFamily="18" charset="0"/>
                <a:cs typeface="Times New Roman" panose="02020603050405020304" pitchFamily="18" charset="0"/>
              </a:rPr>
              <a:t>The city with least Responses is Brisbane with only 29 Responses. </a:t>
            </a:r>
            <a:endParaRPr lang="en-US" sz="1800" dirty="0">
              <a:latin typeface="Times New Roman" panose="02020603050405020304" pitchFamily="18" charset="0"/>
              <a:cs typeface="Times New Roman" panose="02020603050405020304" pitchFamily="18" charset="0"/>
            </a:endParaRPr>
          </a:p>
        </p:txBody>
      </p:sp>
      <p:sp>
        <p:nvSpPr>
          <p:cNvPr id="5164" name="Rectangle 516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ubble chart&#10;&#10;Description automatically generated">
            <a:extLst>
              <a:ext uri="{FF2B5EF4-FFF2-40B4-BE49-F238E27FC236}">
                <a16:creationId xmlns:a16="http://schemas.microsoft.com/office/drawing/2014/main" id="{24F2B068-52F9-54DA-7F06-862E49B96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468" y="2275397"/>
            <a:ext cx="5686434" cy="3867090"/>
          </a:xfrm>
          <a:prstGeom prst="rect">
            <a:avLst/>
          </a:prstGeom>
        </p:spPr>
      </p:pic>
    </p:spTree>
    <p:extLst>
      <p:ext uri="{BB962C8B-B14F-4D97-AF65-F5344CB8AC3E}">
        <p14:creationId xmlns:p14="http://schemas.microsoft.com/office/powerpoint/2010/main" val="331698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9B3B6-0C2C-9563-6068-074D5417C1A3}"/>
              </a:ext>
            </a:extLst>
          </p:cNvPr>
          <p:cNvSpPr>
            <a:spLocks noGrp="1"/>
          </p:cNvSpPr>
          <p:nvPr>
            <p:ph type="title"/>
          </p:nvPr>
        </p:nvSpPr>
        <p:spPr>
          <a:xfrm>
            <a:off x="7239014" y="525982"/>
            <a:ext cx="4282983" cy="1200361"/>
          </a:xfrm>
        </p:spPr>
        <p:txBody>
          <a:bodyPr anchor="b">
            <a:normAutofit/>
          </a:bodyPr>
          <a:lstStyle/>
          <a:p>
            <a:r>
              <a:rPr lang="en-US" sz="3600" kern="1200">
                <a:latin typeface="Times New Roman" panose="02020603050405020304" pitchFamily="18" charset="0"/>
                <a:cs typeface="Times New Roman" panose="02020603050405020304" pitchFamily="18" charset="0"/>
              </a:rPr>
              <a:t>Data Visualizations</a:t>
            </a:r>
            <a:endParaRPr lang="en-US" sz="3600"/>
          </a:p>
        </p:txBody>
      </p:sp>
      <p:sp>
        <p:nvSpPr>
          <p:cNvPr id="35" name="Rectangle 3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9">
            <a:extLst>
              <a:ext uri="{FF2B5EF4-FFF2-40B4-BE49-F238E27FC236}">
                <a16:creationId xmlns:a16="http://schemas.microsoft.com/office/drawing/2014/main" id="{03D98231-0D89-5EFA-029F-99A3C3B21721}"/>
              </a:ext>
            </a:extLst>
          </p:cNvPr>
          <p:cNvSpPr>
            <a:spLocks noGrp="1"/>
          </p:cNvSpPr>
          <p:nvPr>
            <p:ph idx="1"/>
          </p:nvPr>
        </p:nvSpPr>
        <p:spPr>
          <a:xfrm>
            <a:off x="7239012" y="2031101"/>
            <a:ext cx="4282984" cy="3511943"/>
          </a:xfrm>
        </p:spPr>
        <p:txBody>
          <a:bodyPr anchor="ctr">
            <a:normAutofit/>
          </a:bodyPr>
          <a:lstStyle/>
          <a:p>
            <a:r>
              <a:rPr lang="en-US" sz="1800" i="0" dirty="0">
                <a:solidFill>
                  <a:srgbClr val="0A0A0A"/>
                </a:solidFill>
                <a:effectLst/>
                <a:latin typeface="Times New Roman" panose="02020603050405020304" pitchFamily="18" charset="0"/>
                <a:cs typeface="Times New Roman" panose="02020603050405020304" pitchFamily="18" charset="0"/>
              </a:rPr>
              <a:t>The above graph illustrates the Responses given by each Battalion. </a:t>
            </a:r>
          </a:p>
          <a:p>
            <a:r>
              <a:rPr lang="en-US" sz="1800" i="0" dirty="0">
                <a:solidFill>
                  <a:srgbClr val="0A0A0A"/>
                </a:solidFill>
                <a:effectLst/>
                <a:latin typeface="Times New Roman" panose="02020603050405020304" pitchFamily="18" charset="0"/>
                <a:cs typeface="Times New Roman" panose="02020603050405020304" pitchFamily="18" charset="0"/>
              </a:rPr>
              <a:t>The size of Bubbles indicates the number of Responses. The bigger the Bubble, the more number of responses it has been given.</a:t>
            </a:r>
          </a:p>
          <a:p>
            <a:r>
              <a:rPr lang="en-US" sz="1800" i="0" dirty="0">
                <a:solidFill>
                  <a:srgbClr val="0A0A0A"/>
                </a:solidFill>
                <a:effectLst/>
                <a:latin typeface="Times New Roman" panose="02020603050405020304" pitchFamily="18" charset="0"/>
                <a:cs typeface="Times New Roman" panose="02020603050405020304" pitchFamily="18" charset="0"/>
              </a:rPr>
              <a:t>According to the graph the most Responses were given by the B02 with 498,224. Followed by B03 with 450,519 Responses. The least number of Responses are given by B99 which are 17,272 Responses.</a:t>
            </a:r>
            <a:endParaRPr lang="en-US" sz="18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descr="Chart, bubble chart&#10;&#10;Description automatically generated">
            <a:extLst>
              <a:ext uri="{FF2B5EF4-FFF2-40B4-BE49-F238E27FC236}">
                <a16:creationId xmlns:a16="http://schemas.microsoft.com/office/drawing/2014/main" id="{91F146CA-2E0D-EC49-639A-219C3FA235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5" y="1278545"/>
            <a:ext cx="5474323" cy="429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4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5">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9B3B6-0C2C-9563-6068-074D5417C1A3}"/>
              </a:ext>
            </a:extLst>
          </p:cNvPr>
          <p:cNvSpPr>
            <a:spLocks noGrp="1"/>
          </p:cNvSpPr>
          <p:nvPr>
            <p:ph type="title"/>
          </p:nvPr>
        </p:nvSpPr>
        <p:spPr>
          <a:xfrm>
            <a:off x="7239014" y="525982"/>
            <a:ext cx="4282983" cy="1200361"/>
          </a:xfrm>
        </p:spPr>
        <p:txBody>
          <a:bodyPr anchor="b">
            <a:normAutofit/>
          </a:bodyPr>
          <a:lstStyle/>
          <a:p>
            <a:r>
              <a:rPr lang="en-US" sz="3600" kern="1200" dirty="0">
                <a:latin typeface="Times New Roman" panose="02020603050405020304" pitchFamily="18" charset="0"/>
                <a:cs typeface="Times New Roman" panose="02020603050405020304" pitchFamily="18" charset="0"/>
              </a:rPr>
              <a:t>Data Visualizations</a:t>
            </a:r>
            <a:endParaRPr lang="en-US" sz="3600" dirty="0"/>
          </a:p>
        </p:txBody>
      </p:sp>
      <p:sp>
        <p:nvSpPr>
          <p:cNvPr id="56" name="Rectangle 4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with low confidence">
            <a:extLst>
              <a:ext uri="{FF2B5EF4-FFF2-40B4-BE49-F238E27FC236}">
                <a16:creationId xmlns:a16="http://schemas.microsoft.com/office/drawing/2014/main" id="{86215859-C780-0311-1EF5-0CE6C755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83" y="1972345"/>
            <a:ext cx="6013849" cy="2636436"/>
          </a:xfrm>
          <a:prstGeom prst="rect">
            <a:avLst/>
          </a:prstGeom>
        </p:spPr>
      </p:pic>
      <p:sp>
        <p:nvSpPr>
          <p:cNvPr id="58" name="Rectangle 5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9">
            <a:extLst>
              <a:ext uri="{FF2B5EF4-FFF2-40B4-BE49-F238E27FC236}">
                <a16:creationId xmlns:a16="http://schemas.microsoft.com/office/drawing/2014/main" id="{03D98231-0D89-5EFA-029F-99A3C3B21721}"/>
              </a:ext>
            </a:extLst>
          </p:cNvPr>
          <p:cNvSpPr>
            <a:spLocks noGrp="1"/>
          </p:cNvSpPr>
          <p:nvPr>
            <p:ph idx="1"/>
          </p:nvPr>
        </p:nvSpPr>
        <p:spPr>
          <a:xfrm>
            <a:off x="7239012" y="2031101"/>
            <a:ext cx="4282984" cy="3511943"/>
          </a:xfrm>
        </p:spPr>
        <p:txBody>
          <a:bodyPr anchor="ctr">
            <a:normAutofit/>
          </a:bodyPr>
          <a:lstStyle/>
          <a:p>
            <a:r>
              <a:rPr lang="en-US" sz="1800" i="0" dirty="0">
                <a:solidFill>
                  <a:srgbClr val="0A0A0A"/>
                </a:solidFill>
                <a:effectLst/>
                <a:latin typeface="Times New Roman" panose="02020603050405020304" pitchFamily="18" charset="0"/>
                <a:cs typeface="Times New Roman" panose="02020603050405020304" pitchFamily="18" charset="0"/>
              </a:rPr>
              <a:t>The graph depicts the number of responses for different call type. </a:t>
            </a:r>
          </a:p>
          <a:p>
            <a:r>
              <a:rPr lang="en-US" sz="1800" i="0" dirty="0">
                <a:solidFill>
                  <a:srgbClr val="0A0A0A"/>
                </a:solidFill>
                <a:effectLst/>
                <a:latin typeface="Times New Roman" panose="02020603050405020304" pitchFamily="18" charset="0"/>
                <a:cs typeface="Times New Roman" panose="02020603050405020304" pitchFamily="18" charset="0"/>
              </a:rPr>
              <a:t>We can see that 1,867,316 medical incidents accounted for the majority of responses. Water Rescue had the fewest responses, with only 11,222. </a:t>
            </a:r>
          </a:p>
          <a:p>
            <a:r>
              <a:rPr lang="en-US" sz="1800" i="0" dirty="0">
                <a:solidFill>
                  <a:srgbClr val="0A0A0A"/>
                </a:solidFill>
                <a:effectLst/>
                <a:latin typeface="Times New Roman" panose="02020603050405020304" pitchFamily="18" charset="0"/>
                <a:cs typeface="Times New Roman" panose="02020603050405020304" pitchFamily="18" charset="0"/>
              </a:rPr>
              <a:t>Alarms receive the second-highest number of responses, followed by structure fire and traffic collision. Compared to the prior Call Types, the Other Call Type did not receive as many responses.</a:t>
            </a:r>
            <a:endParaRPr lang="en-US" sz="1800" dirty="0">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71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Rectangle 820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0" name="Rectangle 820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2" name="Rectangle 821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FBF34-A216-C6FE-79AE-3B37C6F3468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Times New Roman" panose="02020603050405020304" pitchFamily="18" charset="0"/>
                <a:cs typeface="Times New Roman" panose="02020603050405020304" pitchFamily="18" charset="0"/>
              </a:rPr>
              <a:t>Tableau Dashboard</a:t>
            </a:r>
          </a:p>
        </p:txBody>
      </p:sp>
      <p:pic>
        <p:nvPicPr>
          <p:cNvPr id="8196" name="Picture 4" descr="Graphical user interface, chart&#10;&#10;Description automatically generated">
            <a:extLst>
              <a:ext uri="{FF2B5EF4-FFF2-40B4-BE49-F238E27FC236}">
                <a16:creationId xmlns:a16="http://schemas.microsoft.com/office/drawing/2014/main" id="{D8830209-4BC1-AE02-EB6D-DB128DC40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2475" y="1711087"/>
            <a:ext cx="8907045" cy="489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61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47" name="Rectangle 923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0285C-A423-412D-416F-E161E27A59E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dirty="0">
                <a:solidFill>
                  <a:schemeClr val="tx1"/>
                </a:solidFill>
                <a:latin typeface="Times New Roman" panose="02020603050405020304" pitchFamily="18" charset="0"/>
                <a:cs typeface="Times New Roman" panose="02020603050405020304" pitchFamily="18" charset="0"/>
              </a:rPr>
              <a:t>Web Integration</a:t>
            </a:r>
          </a:p>
        </p:txBody>
      </p:sp>
      <p:sp>
        <p:nvSpPr>
          <p:cNvPr id="9248" name="Rectangle 924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9" name="Rectangle 92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Graphical user interface, text, application, Word&#10;&#10;Description automatically generated">
            <a:extLst>
              <a:ext uri="{FF2B5EF4-FFF2-40B4-BE49-F238E27FC236}">
                <a16:creationId xmlns:a16="http://schemas.microsoft.com/office/drawing/2014/main" id="{0733DA02-7B98-D305-21D9-6A6CE5C849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172" y="2483599"/>
            <a:ext cx="7244168" cy="36725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4B15E0-86EF-7812-84A8-514306C81ED7}"/>
              </a:ext>
            </a:extLst>
          </p:cNvPr>
          <p:cNvSpPr txBox="1"/>
          <p:nvPr/>
        </p:nvSpPr>
        <p:spPr>
          <a:xfrm>
            <a:off x="7525677" y="3500408"/>
            <a:ext cx="3857685" cy="967939"/>
          </a:xfrm>
          <a:prstGeom prst="rect">
            <a:avLst/>
          </a:prstGeom>
        </p:spPr>
        <p:txBody>
          <a:bodyPr vert="horz" lIns="91440" tIns="45720" rIns="91440" bIns="45720" rtlCol="0" anchor="ctr">
            <a:normAutofit/>
          </a:bodyPr>
          <a:lstStyle/>
          <a:p>
            <a:pPr>
              <a:lnSpc>
                <a:spcPct val="90000"/>
              </a:lnSpc>
              <a:spcAft>
                <a:spcPts val="600"/>
              </a:spcAft>
            </a:pPr>
            <a:r>
              <a:rPr lang="en-US" sz="2000" dirty="0">
                <a:latin typeface="Times New Roman" panose="02020603050405020304" pitchFamily="18" charset="0"/>
                <a:cs typeface="Times New Roman" panose="02020603050405020304" pitchFamily="18" charset="0"/>
                <a:hlinkClick r:id="rId3"/>
              </a:rPr>
              <a:t>http://noobcoders.link.s3-website-us-east-1.amazonaws.com/</a:t>
            </a:r>
            <a:endParaRPr lang="en-US" sz="2000" dirty="0">
              <a:latin typeface="Times New Roman" panose="02020603050405020304" pitchFamily="18" charset="0"/>
              <a:cs typeface="Times New Roman" panose="02020603050405020304" pitchFamily="18" charset="0"/>
            </a:endParaRPr>
          </a:p>
        </p:txBody>
      </p:sp>
      <p:sp>
        <p:nvSpPr>
          <p:cNvPr id="9250" name="Rectangle 924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209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350AE-0FC2-ACA0-1FF9-6E3BF98E6657}"/>
              </a:ext>
            </a:extLst>
          </p:cNvPr>
          <p:cNvSpPr>
            <a:spLocks noGrp="1"/>
          </p:cNvSpPr>
          <p:nvPr>
            <p:ph type="title"/>
          </p:nvPr>
        </p:nvSpPr>
        <p:spPr>
          <a:xfrm>
            <a:off x="793662" y="386930"/>
            <a:ext cx="10066122" cy="1298448"/>
          </a:xfrm>
        </p:spPr>
        <p:txBody>
          <a:bodyPr anchor="b">
            <a:normAutofit/>
          </a:bodyPr>
          <a:lstStyle/>
          <a:p>
            <a:r>
              <a:rPr lang="en-GB" sz="4800" dirty="0">
                <a:latin typeface="Times New Roman" panose="02020603050405020304" pitchFamily="18" charset="0"/>
                <a:cs typeface="Times New Roman" panose="02020603050405020304" pitchFamily="18" charset="0"/>
              </a:rPr>
              <a:t>Introduction</a:t>
            </a:r>
            <a:endParaRPr lang="en-US" sz="48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emblem, crest, art, circle&#10;&#10;Description automatically generated">
            <a:extLst>
              <a:ext uri="{FF2B5EF4-FFF2-40B4-BE49-F238E27FC236}">
                <a16:creationId xmlns:a16="http://schemas.microsoft.com/office/drawing/2014/main" id="{4B833CE7-7532-F7B9-9E30-7D770E28B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070" y="2479952"/>
            <a:ext cx="3714244" cy="3714244"/>
          </a:xfrm>
          <a:prstGeom prst="rect">
            <a:avLst/>
          </a:prstGeom>
        </p:spPr>
      </p:pic>
      <p:sp>
        <p:nvSpPr>
          <p:cNvPr id="31" name="Rectangle 2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extBox 9">
            <a:extLst>
              <a:ext uri="{FF2B5EF4-FFF2-40B4-BE49-F238E27FC236}">
                <a16:creationId xmlns:a16="http://schemas.microsoft.com/office/drawing/2014/main" id="{C641A411-D01E-F22D-2622-0CD2409B3CC0}"/>
              </a:ext>
            </a:extLst>
          </p:cNvPr>
          <p:cNvGraphicFramePr/>
          <p:nvPr>
            <p:extLst>
              <p:ext uri="{D42A27DB-BD31-4B8C-83A1-F6EECF244321}">
                <p14:modId xmlns:p14="http://schemas.microsoft.com/office/powerpoint/2010/main" val="518032511"/>
              </p:ext>
            </p:extLst>
          </p:nvPr>
        </p:nvGraphicFramePr>
        <p:xfrm>
          <a:off x="793660" y="2599509"/>
          <a:ext cx="6431388" cy="3714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9990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5" name="Rectangle 925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0285C-A423-412D-416F-E161E27A59EB}"/>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dirty="0">
                <a:solidFill>
                  <a:schemeClr val="tx1"/>
                </a:solidFill>
                <a:latin typeface="Times New Roman" panose="02020603050405020304" pitchFamily="18" charset="0"/>
                <a:cs typeface="Times New Roman" panose="02020603050405020304" pitchFamily="18" charset="0"/>
              </a:rPr>
              <a:t>Web Integration</a:t>
            </a:r>
          </a:p>
        </p:txBody>
      </p:sp>
      <p:sp>
        <p:nvSpPr>
          <p:cNvPr id="9257" name="Rectangle 925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9" name="Rectangle 925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phical user interface, application&#10;&#10;Description automatically generated">
            <a:extLst>
              <a:ext uri="{FF2B5EF4-FFF2-40B4-BE49-F238E27FC236}">
                <a16:creationId xmlns:a16="http://schemas.microsoft.com/office/drawing/2014/main" id="{3D8C9F21-2359-659F-262C-84BF73D752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3466" y="1537574"/>
            <a:ext cx="6884320" cy="4732597"/>
          </a:xfrm>
          <a:prstGeom prst="rect">
            <a:avLst/>
          </a:prstGeom>
          <a:noFill/>
          <a:extLst>
            <a:ext uri="{909E8E84-426E-40DD-AFC4-6F175D3DCCD1}">
              <a14:hiddenFill xmlns:a14="http://schemas.microsoft.com/office/drawing/2010/main">
                <a:solidFill>
                  <a:srgbClr val="FFFFFF"/>
                </a:solidFill>
              </a14:hiddenFill>
            </a:ext>
          </a:extLst>
        </p:spPr>
      </p:pic>
      <p:sp>
        <p:nvSpPr>
          <p:cNvPr id="9261" name="Rectangle 926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4B15E0-86EF-7812-84A8-514306C81ED7}"/>
              </a:ext>
            </a:extLst>
          </p:cNvPr>
          <p:cNvSpPr txBox="1"/>
          <p:nvPr/>
        </p:nvSpPr>
        <p:spPr>
          <a:xfrm>
            <a:off x="7964002" y="2752992"/>
            <a:ext cx="3834532" cy="1972971"/>
          </a:xfrm>
          <a:prstGeom prst="rect">
            <a:avLst/>
          </a:prstGeom>
        </p:spPr>
        <p:txBody>
          <a:bodyPr vert="horz" lIns="91440" tIns="45720" rIns="91440" bIns="45720" rtlCol="0" anchor="ctr">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hlinkClick r:id="rId3"/>
              </a:rPr>
              <a:t>http://noobcoders.link.s3-website-us-east-1.amazonaws.com/</a:t>
            </a:r>
            <a:endParaRPr lang="en-US" dirty="0">
              <a:latin typeface="Times New Roman" panose="02020603050405020304" pitchFamily="18" charset="0"/>
              <a:cs typeface="Times New Roman" panose="02020603050405020304" pitchFamily="18" charset="0"/>
            </a:endParaRPr>
          </a:p>
        </p:txBody>
      </p:sp>
      <p:sp>
        <p:nvSpPr>
          <p:cNvPr id="9263" name="Rectangle 926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08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74">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7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0285C-A423-412D-416F-E161E27A59EB}"/>
              </a:ext>
            </a:extLst>
          </p:cNvPr>
          <p:cNvSpPr>
            <a:spLocks noGrp="1"/>
          </p:cNvSpPr>
          <p:nvPr>
            <p:ph type="title"/>
          </p:nvPr>
        </p:nvSpPr>
        <p:spPr>
          <a:xfrm>
            <a:off x="581646" y="349664"/>
            <a:ext cx="5845571" cy="1638377"/>
          </a:xfrm>
        </p:spPr>
        <p:txBody>
          <a:bodyPr anchor="b">
            <a:normAutofit/>
          </a:bodyPr>
          <a:lstStyle/>
          <a:p>
            <a:r>
              <a:rPr lang="en-GB" sz="4800" dirty="0">
                <a:latin typeface="Times New Roman" panose="02020603050405020304" pitchFamily="18" charset="0"/>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B3DBDD-219D-113B-BBD3-DC3E5FA32C3D}"/>
              </a:ext>
            </a:extLst>
          </p:cNvPr>
          <p:cNvSpPr>
            <a:spLocks noGrp="1"/>
          </p:cNvSpPr>
          <p:nvPr>
            <p:ph idx="1"/>
          </p:nvPr>
        </p:nvSpPr>
        <p:spPr>
          <a:xfrm>
            <a:off x="193183" y="2337705"/>
            <a:ext cx="6816338" cy="3306638"/>
          </a:xfrm>
        </p:spPr>
        <p:txBody>
          <a:bodyPr anchor="ctr">
            <a:noAutofit/>
          </a:bodyPr>
          <a:lstStyle/>
          <a:p>
            <a:r>
              <a:rPr lang="en-GB" sz="1600" dirty="0">
                <a:latin typeface="Times New Roman" panose="02020603050405020304" pitchFamily="18" charset="0"/>
                <a:cs typeface="Times New Roman" panose="02020603050405020304" pitchFamily="18" charset="0"/>
              </a:rPr>
              <a:t>The project was implemented successfully utilizing various AWS services along with Tableau for gaining insights from data</a:t>
            </a:r>
          </a:p>
          <a:p>
            <a:r>
              <a:rPr lang="en-GB" sz="1600" dirty="0">
                <a:latin typeface="Times New Roman" panose="02020603050405020304" pitchFamily="18" charset="0"/>
                <a:cs typeface="Times New Roman" panose="02020603050405020304" pitchFamily="18" charset="0"/>
              </a:rPr>
              <a:t>A static website was hosted using Amazon S3 and Route 53, providing easy access to the dashboard visualizations and a detailed report on the project methodology, architecture, implementation, and results.</a:t>
            </a:r>
          </a:p>
          <a:p>
            <a:r>
              <a:rPr lang="en-GB" sz="1600" dirty="0">
                <a:latin typeface="Times New Roman" panose="02020603050405020304" pitchFamily="18" charset="0"/>
                <a:cs typeface="Times New Roman" panose="02020603050405020304" pitchFamily="18" charset="0"/>
              </a:rPr>
              <a:t>The team gained valuable experience in working with AWS tools and services, </a:t>
            </a:r>
            <a:r>
              <a:rPr lang="en-GB" sz="1600" dirty="0" err="1">
                <a:latin typeface="Times New Roman" panose="02020603050405020304" pitchFamily="18" charset="0"/>
                <a:cs typeface="Times New Roman" panose="02020603050405020304" pitchFamily="18" charset="0"/>
              </a:rPr>
              <a:t>Pyspark</a:t>
            </a:r>
            <a:r>
              <a:rPr lang="en-GB" sz="1600" dirty="0">
                <a:latin typeface="Times New Roman" panose="02020603050405020304" pitchFamily="18" charset="0"/>
                <a:cs typeface="Times New Roman" panose="02020603050405020304" pitchFamily="18" charset="0"/>
              </a:rPr>
              <a:t> and SQL for data processing and analysis, and Tableau for visualization.</a:t>
            </a:r>
          </a:p>
          <a:p>
            <a:r>
              <a:rPr lang="en-GB" sz="1600" dirty="0">
                <a:latin typeface="Times New Roman" panose="02020603050405020304" pitchFamily="18" charset="0"/>
                <a:cs typeface="Times New Roman" panose="02020603050405020304" pitchFamily="18" charset="0"/>
              </a:rPr>
              <a:t>The project provided a unique and challenging opportunity to apply skills and knowledge in a real-world setting, and it greatly enhanced the team's abilities as a data analyst.</a:t>
            </a:r>
            <a:endParaRPr lang="en-US" sz="1600" dirty="0">
              <a:latin typeface="Times New Roman" panose="02020603050405020304" pitchFamily="18" charset="0"/>
              <a:cs typeface="Times New Roman" panose="02020603050405020304" pitchFamily="18" charset="0"/>
            </a:endParaRPr>
          </a:p>
        </p:txBody>
      </p:sp>
      <p:sp>
        <p:nvSpPr>
          <p:cNvPr id="8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magnifying glass with graph and bar chart&#10;&#10;Description automatically generated with low confidence">
            <a:extLst>
              <a:ext uri="{FF2B5EF4-FFF2-40B4-BE49-F238E27FC236}">
                <a16:creationId xmlns:a16="http://schemas.microsoft.com/office/drawing/2014/main" id="{4E92110D-8FBE-3F7E-A440-8C5A7EDA81F4}"/>
              </a:ext>
            </a:extLst>
          </p:cNvPr>
          <p:cNvPicPr>
            <a:picLocks noChangeAspect="1"/>
          </p:cNvPicPr>
          <p:nvPr/>
        </p:nvPicPr>
        <p:blipFill rotWithShape="1">
          <a:blip r:embed="rId2"/>
          <a:srcRect l="17370" r="-3" b="-3"/>
          <a:stretch/>
        </p:blipFill>
        <p:spPr>
          <a:xfrm>
            <a:off x="7421373" y="627954"/>
            <a:ext cx="4235516" cy="5353373"/>
          </a:xfrm>
          <a:prstGeom prst="rect">
            <a:avLst/>
          </a:prstGeom>
        </p:spPr>
      </p:pic>
      <p:sp>
        <p:nvSpPr>
          <p:cNvPr id="91" name="Rectangle 8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19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00285C-A423-412D-416F-E161E27A59EB}"/>
              </a:ext>
            </a:extLst>
          </p:cNvPr>
          <p:cNvSpPr>
            <a:spLocks noGrp="1"/>
          </p:cNvSpPr>
          <p:nvPr>
            <p:ph type="title"/>
          </p:nvPr>
        </p:nvSpPr>
        <p:spPr>
          <a:xfrm>
            <a:off x="990765" y="551960"/>
            <a:ext cx="10999072" cy="863118"/>
          </a:xfrm>
        </p:spPr>
        <p:txBody>
          <a:bodyPr>
            <a:normAutofit/>
          </a:bodyPr>
          <a:lstStyle/>
          <a:p>
            <a:r>
              <a:rPr lang="en-GB" sz="3600" dirty="0">
                <a:latin typeface="Times New Roman" panose="02020603050405020304" pitchFamily="18" charset="0"/>
                <a:cs typeface="Times New Roman" panose="02020603050405020304" pitchFamily="18" charset="0"/>
              </a:rPr>
              <a:t>Future Scope</a:t>
            </a:r>
            <a:endParaRPr lang="en-US" sz="36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4C15BE40-C5D3-F132-9A6C-89C8504965A6}"/>
              </a:ext>
            </a:extLst>
          </p:cNvPr>
          <p:cNvGraphicFramePr>
            <a:graphicFrameLocks noGrp="1"/>
          </p:cNvGraphicFramePr>
          <p:nvPr>
            <p:ph idx="1"/>
            <p:extLst>
              <p:ext uri="{D42A27DB-BD31-4B8C-83A1-F6EECF244321}">
                <p14:modId xmlns:p14="http://schemas.microsoft.com/office/powerpoint/2010/main" val="3225568425"/>
              </p:ext>
            </p:extLst>
          </p:nvPr>
        </p:nvGraphicFramePr>
        <p:xfrm>
          <a:off x="110412" y="1415078"/>
          <a:ext cx="11971176" cy="431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5481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03C8DD-865A-37B3-5BDB-D80652A788D8}"/>
              </a:ext>
            </a:extLst>
          </p:cNvPr>
          <p:cNvSpPr txBox="1"/>
          <p:nvPr/>
        </p:nvSpPr>
        <p:spPr>
          <a:xfrm>
            <a:off x="7331384" y="679730"/>
            <a:ext cx="4171994" cy="393272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dirty="0">
                <a:solidFill>
                  <a:schemeClr val="tx1"/>
                </a:solidFill>
                <a:latin typeface="+mj-lt"/>
                <a:ea typeface="+mj-ea"/>
                <a:cs typeface="+mj-cs"/>
              </a:rPr>
              <a:t>Thank You !</a:t>
            </a:r>
          </a:p>
        </p:txBody>
      </p:sp>
      <p:grpSp>
        <p:nvGrpSpPr>
          <p:cNvPr id="24" name="Group 2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5" name="Straight Connector 2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Handshake">
            <a:extLst>
              <a:ext uri="{FF2B5EF4-FFF2-40B4-BE49-F238E27FC236}">
                <a16:creationId xmlns:a16="http://schemas.microsoft.com/office/drawing/2014/main" id="{C8493AAB-3C67-0C2D-29BF-3A613750F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597" y="624585"/>
            <a:ext cx="5608830" cy="5608830"/>
          </a:xfrm>
          <a:prstGeom prst="rect">
            <a:avLst/>
          </a:prstGeom>
        </p:spPr>
      </p:pic>
    </p:spTree>
    <p:extLst>
      <p:ext uri="{BB962C8B-B14F-4D97-AF65-F5344CB8AC3E}">
        <p14:creationId xmlns:p14="http://schemas.microsoft.com/office/powerpoint/2010/main" val="1919934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B10EF-B95B-BD8F-6820-54FD277ACBA5}"/>
              </a:ext>
            </a:extLst>
          </p:cNvPr>
          <p:cNvSpPr>
            <a:spLocks noGrp="1"/>
          </p:cNvSpPr>
          <p:nvPr>
            <p:ph type="title"/>
          </p:nvPr>
        </p:nvSpPr>
        <p:spPr>
          <a:xfrm>
            <a:off x="808638" y="386930"/>
            <a:ext cx="9236700" cy="1188950"/>
          </a:xfrm>
        </p:spPr>
        <p:txBody>
          <a:bodyPr anchor="b">
            <a:normAutofit/>
          </a:bodyPr>
          <a:lstStyle/>
          <a:p>
            <a:r>
              <a:rPr lang="en-GB" sz="5400" dirty="0">
                <a:latin typeface="Times New Roman" panose="02020603050405020304" pitchFamily="18" charset="0"/>
                <a:cs typeface="Times New Roman" panose="02020603050405020304" pitchFamily="18" charset="0"/>
              </a:rPr>
              <a:t>Project Background</a:t>
            </a:r>
            <a:endParaRPr lang="en-US" sz="5400"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90E5AF-0BB9-D7C4-50FF-03D9BA016732}"/>
              </a:ext>
            </a:extLst>
          </p:cNvPr>
          <p:cNvSpPr txBox="1"/>
          <p:nvPr/>
        </p:nvSpPr>
        <p:spPr>
          <a:xfrm>
            <a:off x="4688792" y="3725314"/>
            <a:ext cx="3933512" cy="338554"/>
          </a:xfrm>
          <a:prstGeom prst="rect">
            <a:avLst/>
          </a:prstGeom>
          <a:noFill/>
        </p:spPr>
        <p:txBody>
          <a:bodyPr wrap="square">
            <a:spAutoFit/>
          </a:bodyPr>
          <a:lstStyle/>
          <a:p>
            <a:pPr defTabSz="585216">
              <a:spcAft>
                <a:spcPts val="600"/>
              </a:spcAft>
            </a:pPr>
            <a:r>
              <a:rPr lang="en-GB" sz="1600" kern="1200" dirty="0">
                <a:solidFill>
                  <a:schemeClr val="tx1"/>
                </a:solidFill>
                <a:latin typeface="Times New Roman" panose="02020603050405020304" pitchFamily="18" charset="0"/>
                <a:ea typeface="+mn-ea"/>
                <a:cs typeface="Times New Roman" panose="02020603050405020304" pitchFamily="18" charset="0"/>
              </a:rPr>
              <a:t>SFFD Response Process</a:t>
            </a:r>
            <a:endParaRPr lang="en-US" sz="1600" dirty="0"/>
          </a:p>
        </p:txBody>
      </p:sp>
      <p:pic>
        <p:nvPicPr>
          <p:cNvPr id="3" name="Picture 4" descr="Diagram&#10;&#10;Description automatically generated">
            <a:extLst>
              <a:ext uri="{FF2B5EF4-FFF2-40B4-BE49-F238E27FC236}">
                <a16:creationId xmlns:a16="http://schemas.microsoft.com/office/drawing/2014/main" id="{93F10D7A-9930-41BA-8DE3-BADFE0D5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837" y="2272437"/>
            <a:ext cx="6816915" cy="1452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extBox 9">
            <a:extLst>
              <a:ext uri="{FF2B5EF4-FFF2-40B4-BE49-F238E27FC236}">
                <a16:creationId xmlns:a16="http://schemas.microsoft.com/office/drawing/2014/main" id="{A2FF78CB-D52F-3C01-A2F9-47026D5907B9}"/>
              </a:ext>
            </a:extLst>
          </p:cNvPr>
          <p:cNvGraphicFramePr/>
          <p:nvPr>
            <p:extLst>
              <p:ext uri="{D42A27DB-BD31-4B8C-83A1-F6EECF244321}">
                <p14:modId xmlns:p14="http://schemas.microsoft.com/office/powerpoint/2010/main" val="306385175"/>
              </p:ext>
            </p:extLst>
          </p:nvPr>
        </p:nvGraphicFramePr>
        <p:xfrm>
          <a:off x="1622422" y="4228889"/>
          <a:ext cx="8947154" cy="1957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456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C55E2-11EE-CDEC-913B-C26FBAA9D127}"/>
              </a:ext>
            </a:extLst>
          </p:cNvPr>
          <p:cNvSpPr>
            <a:spLocks noGrp="1"/>
          </p:cNvSpPr>
          <p:nvPr>
            <p:ph type="title"/>
          </p:nvPr>
        </p:nvSpPr>
        <p:spPr>
          <a:xfrm>
            <a:off x="589560" y="856180"/>
            <a:ext cx="4560584" cy="1128068"/>
          </a:xfrm>
        </p:spPr>
        <p:txBody>
          <a:bodyPr anchor="ctr">
            <a:normAutofit/>
          </a:bodyPr>
          <a:lstStyle/>
          <a:p>
            <a:r>
              <a:rPr lang="en-GB" sz="4000" dirty="0">
                <a:latin typeface="Times New Roman" panose="02020603050405020304" pitchFamily="18" charset="0"/>
                <a:cs typeface="Times New Roman" panose="02020603050405020304" pitchFamily="18" charset="0"/>
              </a:rPr>
              <a:t>Goals &amp; Objectives</a:t>
            </a:r>
            <a:endParaRPr lang="en-US" sz="4000" dirty="0">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E07EB7-DF8C-92BF-65AC-5B66F97612B2}"/>
              </a:ext>
            </a:extLst>
          </p:cNvPr>
          <p:cNvSpPr>
            <a:spLocks noGrp="1"/>
          </p:cNvSpPr>
          <p:nvPr>
            <p:ph idx="1"/>
          </p:nvPr>
        </p:nvSpPr>
        <p:spPr>
          <a:xfrm>
            <a:off x="159341" y="2330505"/>
            <a:ext cx="5526468" cy="3979585"/>
          </a:xfrm>
        </p:spPr>
        <p:txBody>
          <a:bodyPr anchor="ctr">
            <a:normAutofit/>
          </a:bodyPr>
          <a:lstStyle/>
          <a:p>
            <a:r>
              <a:rPr lang="en-US" sz="1600" b="0" i="0" u="none" strike="noStrike" dirty="0">
                <a:effectLst/>
                <a:latin typeface="Times New Roman" panose="02020603050405020304" pitchFamily="18" charset="0"/>
              </a:rPr>
              <a:t>The project aims to understand the data and events handled by the department and support them in crisis management situations</a:t>
            </a:r>
            <a:r>
              <a:rPr lang="en-GB" sz="1600" dirty="0">
                <a:latin typeface="Times New Roman" panose="02020603050405020304" pitchFamily="18" charset="0"/>
                <a:cs typeface="Times New Roman" panose="02020603050405020304" pitchFamily="18" charset="0"/>
              </a:rPr>
              <a:t>.</a:t>
            </a:r>
          </a:p>
          <a:p>
            <a:r>
              <a:rPr lang="en-US" sz="1600" b="0" i="0" u="none" strike="noStrike" dirty="0">
                <a:effectLst/>
                <a:latin typeface="Times New Roman" panose="02020603050405020304" pitchFamily="18" charset="0"/>
              </a:rPr>
              <a:t>The goal of the project is to improve response time of the department by analyzing the data and identifying the areas of improvement. </a:t>
            </a:r>
          </a:p>
          <a:p>
            <a:r>
              <a:rPr lang="en-US" sz="1600" dirty="0">
                <a:latin typeface="Times New Roman" panose="02020603050405020304" pitchFamily="18" charset="0"/>
              </a:rPr>
              <a:t>The objective of the project is to use AWS Cloud Platform to store, process and analyze their data which would enable them to make informed decisions and improve their performance.</a:t>
            </a:r>
          </a:p>
          <a:p>
            <a:r>
              <a:rPr lang="en-US" sz="1600" dirty="0">
                <a:latin typeface="Times New Roman" panose="02020603050405020304" pitchFamily="18" charset="0"/>
              </a:rPr>
              <a:t>T</a:t>
            </a:r>
            <a:r>
              <a:rPr lang="en-US" sz="1600" b="0" i="0" u="none" strike="noStrike" dirty="0">
                <a:effectLst/>
                <a:latin typeface="Times New Roman" panose="02020603050405020304" pitchFamily="18" charset="0"/>
              </a:rPr>
              <a:t>his analysis would help them to collaborate with other emergency responders and stakeholders to promote effective and coordinated responses to emergency situations, thus enhancing public safety.</a:t>
            </a:r>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re extinguisher and hose reel in hotel corridor">
            <a:extLst>
              <a:ext uri="{FF2B5EF4-FFF2-40B4-BE49-F238E27FC236}">
                <a16:creationId xmlns:a16="http://schemas.microsoft.com/office/drawing/2014/main" id="{A4F917BA-EA13-848A-8249-D67BEAED988B}"/>
              </a:ext>
            </a:extLst>
          </p:cNvPr>
          <p:cNvPicPr>
            <a:picLocks noChangeAspect="1"/>
          </p:cNvPicPr>
          <p:nvPr/>
        </p:nvPicPr>
        <p:blipFill rotWithShape="1">
          <a:blip r:embed="rId2"/>
          <a:srcRect l="5104" r="26039" b="1"/>
          <a:stretch/>
        </p:blipFill>
        <p:spPr>
          <a:xfrm>
            <a:off x="5977788" y="799352"/>
            <a:ext cx="5425410" cy="5259296"/>
          </a:xfrm>
          <a:prstGeom prst="rect">
            <a:avLst/>
          </a:prstGeom>
        </p:spPr>
      </p:pic>
    </p:spTree>
    <p:extLst>
      <p:ext uri="{BB962C8B-B14F-4D97-AF65-F5344CB8AC3E}">
        <p14:creationId xmlns:p14="http://schemas.microsoft.com/office/powerpoint/2010/main" val="183818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CD5F3-5B40-DA9D-66CC-2F411DE5A179}"/>
              </a:ext>
            </a:extLst>
          </p:cNvPr>
          <p:cNvSpPr>
            <a:spLocks noGrp="1"/>
          </p:cNvSpPr>
          <p:nvPr>
            <p:ph type="title"/>
          </p:nvPr>
        </p:nvSpPr>
        <p:spPr>
          <a:xfrm>
            <a:off x="881946" y="727116"/>
            <a:ext cx="8074815" cy="1618489"/>
          </a:xfrm>
        </p:spPr>
        <p:txBody>
          <a:bodyPr anchor="ctr">
            <a:normAutofit/>
          </a:bodyPr>
          <a:lstStyle/>
          <a:p>
            <a:r>
              <a:rPr lang="en-GB" sz="5000" dirty="0">
                <a:latin typeface="Times New Roman" panose="02020603050405020304" pitchFamily="18" charset="0"/>
                <a:cs typeface="Times New Roman" panose="02020603050405020304" pitchFamily="18" charset="0"/>
              </a:rPr>
              <a:t>Project Applications &amp; Impact</a:t>
            </a:r>
            <a:endParaRPr lang="en-US" sz="5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5D5800-43CB-D5CE-1D1E-DFEC6F7C1109}"/>
              </a:ext>
            </a:extLst>
          </p:cNvPr>
          <p:cNvSpPr>
            <a:spLocks noGrp="1"/>
          </p:cNvSpPr>
          <p:nvPr>
            <p:ph idx="1"/>
          </p:nvPr>
        </p:nvSpPr>
        <p:spPr>
          <a:xfrm>
            <a:off x="768617" y="2176729"/>
            <a:ext cx="8980690" cy="3443449"/>
          </a:xfrm>
        </p:spPr>
        <p:txBody>
          <a:bodyPr anchor="t">
            <a:normAutofit/>
          </a:bodyPr>
          <a:lstStyle/>
          <a:p>
            <a:r>
              <a:rPr lang="en-GB" sz="1800" dirty="0">
                <a:latin typeface="Times New Roman" panose="02020603050405020304" pitchFamily="18" charset="0"/>
                <a:cs typeface="Times New Roman" panose="02020603050405020304" pitchFamily="18" charset="0"/>
              </a:rPr>
              <a:t>The project </a:t>
            </a:r>
            <a:r>
              <a:rPr lang="en-US" sz="1800" b="0" i="0" u="none" strike="noStrike" dirty="0">
                <a:solidFill>
                  <a:srgbClr val="000000"/>
                </a:solidFill>
                <a:effectLst/>
                <a:latin typeface="Times New Roman" panose="02020603050405020304" pitchFamily="18" charset="0"/>
              </a:rPr>
              <a:t>gives a chance to utilize the data analytics and cloud-based technologies behind the emergency response services sector</a:t>
            </a:r>
          </a:p>
          <a:p>
            <a:r>
              <a:rPr lang="en-GB" sz="1800" dirty="0">
                <a:latin typeface="Times New Roman" panose="02020603050405020304" pitchFamily="18" charset="0"/>
                <a:cs typeface="Times New Roman" panose="02020603050405020304" pitchFamily="18" charset="0"/>
              </a:rPr>
              <a:t>The project can be applied to contribute to new knowledge and insights about emergency services, which can benefit the community.</a:t>
            </a:r>
          </a:p>
          <a:p>
            <a:r>
              <a:rPr lang="en-GB" sz="1800" dirty="0">
                <a:latin typeface="Times New Roman" panose="02020603050405020304" pitchFamily="18" charset="0"/>
                <a:cs typeface="Times New Roman" panose="02020603050405020304" pitchFamily="18" charset="0"/>
              </a:rPr>
              <a:t>The project can benefit industries beyond firefighting, such as healthcare and insurance, by optimizing resource allocation and improving emergency response procedures through data analytics and cloud-based technology.</a:t>
            </a:r>
          </a:p>
          <a:p>
            <a:r>
              <a:rPr lang="en-US" sz="1800" b="0" i="0" u="none" strike="noStrike" dirty="0">
                <a:solidFill>
                  <a:srgbClr val="000000"/>
                </a:solidFill>
                <a:effectLst/>
                <a:latin typeface="Times New Roman" panose="02020603050405020304" pitchFamily="18" charset="0"/>
              </a:rPr>
              <a:t>With the aid of this project, insurance companies can more precisely assess risk and modify their policies as required.</a:t>
            </a: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The project would have significant impact on society by enhancing global emergency services, enhancing safety, and saving lives.</a:t>
            </a:r>
          </a:p>
        </p:txBody>
      </p:sp>
    </p:spTree>
    <p:extLst>
      <p:ext uri="{BB962C8B-B14F-4D97-AF65-F5344CB8AC3E}">
        <p14:creationId xmlns:p14="http://schemas.microsoft.com/office/powerpoint/2010/main" val="168576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CDA4A-04A7-136B-03E9-ACC2482C8E33}"/>
              </a:ext>
            </a:extLst>
          </p:cNvPr>
          <p:cNvSpPr>
            <a:spLocks noGrp="1"/>
          </p:cNvSpPr>
          <p:nvPr>
            <p:ph type="title"/>
          </p:nvPr>
        </p:nvSpPr>
        <p:spPr>
          <a:xfrm>
            <a:off x="1283794" y="560177"/>
            <a:ext cx="9849751" cy="901826"/>
          </a:xfrm>
        </p:spPr>
        <p:txBody>
          <a:bodyPr anchor="b">
            <a:normAutofit/>
          </a:bodyPr>
          <a:lstStyle/>
          <a:p>
            <a:r>
              <a:rPr lang="en-GB" sz="5400" dirty="0">
                <a:latin typeface="Times New Roman" panose="02020603050405020304" pitchFamily="18" charset="0"/>
                <a:cs typeface="Times New Roman" panose="02020603050405020304" pitchFamily="18" charset="0"/>
              </a:rPr>
              <a:t>Data Description</a:t>
            </a:r>
            <a:endParaRPr lang="en-US"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243D63-4068-1EDC-A35B-BB34C2990726}"/>
              </a:ext>
            </a:extLst>
          </p:cNvPr>
          <p:cNvSpPr>
            <a:spLocks noGrp="1"/>
          </p:cNvSpPr>
          <p:nvPr>
            <p:ph idx="1"/>
          </p:nvPr>
        </p:nvSpPr>
        <p:spPr>
          <a:xfrm>
            <a:off x="1178847" y="1824745"/>
            <a:ext cx="9954697" cy="4179120"/>
          </a:xfrm>
        </p:spPr>
        <p:txBody>
          <a:bodyPr/>
          <a:lstStyle/>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Data Source -  </a:t>
            </a:r>
            <a:r>
              <a:rPr lang="en-US" sz="1800" kern="1200" dirty="0" err="1">
                <a:solidFill>
                  <a:schemeClr val="tx1"/>
                </a:solidFill>
                <a:latin typeface="Times New Roman" panose="02020603050405020304" pitchFamily="18" charset="0"/>
                <a:ea typeface="+mn-ea"/>
                <a:cs typeface="Times New Roman" panose="02020603050405020304" pitchFamily="18" charset="0"/>
              </a:rPr>
              <a:t>datasf.org</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Dataset from San Francisco’s Data Repository</a:t>
            </a: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Data Size -  2.2 GB</a:t>
            </a: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Total No. of Records – 6M (6,199,417)</a:t>
            </a: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Data period -  2000 to current date</a:t>
            </a: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Dataset comprises of attributes such as  all Number, Unit ID, Incident Number, Call Type, Call Date, Watch Date, Received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Entry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Dispatch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Response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On Scene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Transport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Hospital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Call Final Disposition, Available </a:t>
            </a:r>
            <a:r>
              <a:rPr lang="en-US" sz="1800" kern="1200" dirty="0" err="1">
                <a:solidFill>
                  <a:schemeClr val="tx1"/>
                </a:solidFill>
                <a:latin typeface="Times New Roman" panose="02020603050405020304" pitchFamily="18" charset="0"/>
                <a:ea typeface="+mn-ea"/>
                <a:cs typeface="Times New Roman" panose="02020603050405020304" pitchFamily="18" charset="0"/>
              </a:rPr>
              <a:t>DtTm</a:t>
            </a:r>
            <a:r>
              <a:rPr lang="en-US" sz="1800" kern="1200" dirty="0">
                <a:solidFill>
                  <a:schemeClr val="tx1"/>
                </a:solidFill>
                <a:latin typeface="Times New Roman" panose="02020603050405020304" pitchFamily="18" charset="0"/>
                <a:ea typeface="+mn-ea"/>
                <a:cs typeface="Times New Roman" panose="02020603050405020304" pitchFamily="18" charset="0"/>
              </a:rPr>
              <a:t>, Address, City, </a:t>
            </a:r>
            <a:r>
              <a:rPr lang="en-US" sz="1800" kern="1200" dirty="0" err="1">
                <a:solidFill>
                  <a:schemeClr val="tx1"/>
                </a:solidFill>
                <a:latin typeface="Times New Roman" panose="02020603050405020304" pitchFamily="18" charset="0"/>
                <a:ea typeface="+mn-ea"/>
                <a:cs typeface="Times New Roman" panose="02020603050405020304" pitchFamily="18" charset="0"/>
              </a:rPr>
              <a:t>Zipcode</a:t>
            </a:r>
            <a:r>
              <a:rPr lang="en-US" sz="1800" kern="1200" dirty="0">
                <a:solidFill>
                  <a:schemeClr val="tx1"/>
                </a:solidFill>
                <a:latin typeface="Times New Roman" panose="02020603050405020304" pitchFamily="18" charset="0"/>
                <a:ea typeface="+mn-ea"/>
                <a:cs typeface="Times New Roman" panose="02020603050405020304" pitchFamily="18" charset="0"/>
              </a:rPr>
              <a:t> of Incident, Battalion, </a:t>
            </a:r>
            <a:r>
              <a:rPr lang="en-GB" sz="1800" kern="1200" dirty="0">
                <a:solidFill>
                  <a:schemeClr val="tx1"/>
                </a:solidFill>
                <a:latin typeface="Times New Roman" panose="02020603050405020304" pitchFamily="18" charset="0"/>
                <a:ea typeface="+mn-ea"/>
                <a:cs typeface="Times New Roman" panose="02020603050405020304" pitchFamily="18" charset="0"/>
              </a:rPr>
              <a:t>Station Area, Box, Original Priority, Priority, Final Priority, ALS Unit, Call Type Group, Number of Alarms, Unit Type, Unit sequence in call dispatch ,Fire Prevention District, Supervisor District, </a:t>
            </a:r>
            <a:r>
              <a:rPr lang="en-GB" sz="1800" kern="1200" dirty="0" err="1">
                <a:solidFill>
                  <a:schemeClr val="tx1"/>
                </a:solidFill>
                <a:latin typeface="Times New Roman" panose="02020603050405020304" pitchFamily="18" charset="0"/>
                <a:ea typeface="+mn-ea"/>
                <a:cs typeface="Times New Roman" panose="02020603050405020304" pitchFamily="18" charset="0"/>
              </a:rPr>
              <a:t>Neighborhooods</a:t>
            </a:r>
            <a:r>
              <a:rPr lang="en-GB" sz="1800" kern="1200" dirty="0">
                <a:solidFill>
                  <a:schemeClr val="tx1"/>
                </a:solidFill>
                <a:latin typeface="Times New Roman" panose="02020603050405020304" pitchFamily="18" charset="0"/>
                <a:ea typeface="+mn-ea"/>
                <a:cs typeface="Times New Roman" panose="02020603050405020304" pitchFamily="18" charset="0"/>
              </a:rPr>
              <a:t> </a:t>
            </a:r>
          </a:p>
          <a:p>
            <a:pPr marL="157734" indent="-157734" defTabSz="630936">
              <a:spcBef>
                <a:spcPts val="690"/>
              </a:spcBef>
            </a:pPr>
            <a:r>
              <a:rPr lang="en-US" sz="1800" kern="1200" dirty="0">
                <a:solidFill>
                  <a:schemeClr val="tx1"/>
                </a:solidFill>
                <a:latin typeface="Times New Roman" panose="02020603050405020304" pitchFamily="18" charset="0"/>
                <a:ea typeface="+mn-ea"/>
                <a:cs typeface="Times New Roman" panose="02020603050405020304" pitchFamily="18" charset="0"/>
              </a:rPr>
              <a:t>Link:  </a:t>
            </a:r>
            <a:r>
              <a:rPr lang="en-US" sz="1800" kern="1200" dirty="0">
                <a:solidFill>
                  <a:schemeClr val="tx1"/>
                </a:solidFill>
                <a:latin typeface="Times New Roman" panose="02020603050405020304" pitchFamily="18" charset="0"/>
                <a:ea typeface="+mn-ea"/>
                <a:cs typeface="Times New Roman" panose="02020603050405020304" pitchFamily="18" charset="0"/>
                <a:hlinkClick r:id="rId2"/>
              </a:rPr>
              <a:t>https://data.sfgov.org/Public-Safety/Fire-Department-Calls-for-Service/nuek-vuh3</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p>
            <a:pPr marL="157734" indent="-157734" defTabSz="630936">
              <a:spcBef>
                <a:spcPts val="690"/>
              </a:spcBef>
            </a:pPr>
            <a:endParaRPr lang="en-US" sz="1242" kern="1200" dirty="0">
              <a:solidFill>
                <a:schemeClr val="tx1"/>
              </a:solidFill>
              <a:latin typeface="Times New Roman" panose="02020603050405020304" pitchFamily="18" charset="0"/>
              <a:ea typeface="+mn-ea"/>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6C964CBB-CA4F-FAE6-C4BA-A973CB960209}"/>
              </a:ext>
            </a:extLst>
          </p:cNvPr>
          <p:cNvPicPr>
            <a:picLocks noChangeAspect="1"/>
          </p:cNvPicPr>
          <p:nvPr/>
        </p:nvPicPr>
        <p:blipFill>
          <a:blip r:embed="rId3"/>
          <a:stretch>
            <a:fillRect/>
          </a:stretch>
        </p:blipFill>
        <p:spPr>
          <a:xfrm>
            <a:off x="7709921" y="2037443"/>
            <a:ext cx="1538273" cy="652772"/>
          </a:xfrm>
          <a:prstGeom prst="rect">
            <a:avLst/>
          </a:prstGeom>
        </p:spPr>
      </p:pic>
    </p:spTree>
    <p:extLst>
      <p:ext uri="{BB962C8B-B14F-4D97-AF65-F5344CB8AC3E}">
        <p14:creationId xmlns:p14="http://schemas.microsoft.com/office/powerpoint/2010/main" val="355595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535A9-8827-2F74-13A1-F7864578198C}"/>
              </a:ext>
            </a:extLst>
          </p:cNvPr>
          <p:cNvSpPr>
            <a:spLocks noGrp="1"/>
          </p:cNvSpPr>
          <p:nvPr>
            <p:ph type="title"/>
          </p:nvPr>
        </p:nvSpPr>
        <p:spPr>
          <a:xfrm>
            <a:off x="793662" y="386930"/>
            <a:ext cx="10066122" cy="1298448"/>
          </a:xfrm>
        </p:spPr>
        <p:txBody>
          <a:bodyPr anchor="b">
            <a:normAutofit/>
          </a:bodyPr>
          <a:lstStyle/>
          <a:p>
            <a:r>
              <a:rPr lang="en-GB" sz="4800" dirty="0">
                <a:latin typeface="Times New Roman" panose="02020603050405020304" pitchFamily="18" charset="0"/>
                <a:cs typeface="Times New Roman" panose="02020603050405020304" pitchFamily="18" charset="0"/>
              </a:rPr>
              <a:t>System Design &amp; ETL Structure </a:t>
            </a:r>
            <a:endParaRPr lang="en-US" sz="4800" dirty="0">
              <a:latin typeface="Times New Roman" panose="02020603050405020304" pitchFamily="18" charset="0"/>
              <a:cs typeface="Times New Roman" panose="02020603050405020304" pitchFamily="18" charset="0"/>
            </a:endParaRPr>
          </a:p>
        </p:txBody>
      </p:sp>
      <p:sp>
        <p:nvSpPr>
          <p:cNvPr id="1035" name="Rectangle 10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agram, schematic&#10;&#10;Description automatically generated">
            <a:extLst>
              <a:ext uri="{FF2B5EF4-FFF2-40B4-BE49-F238E27FC236}">
                <a16:creationId xmlns:a16="http://schemas.microsoft.com/office/drawing/2014/main" id="{EFBA8282-229E-CB3F-ACE8-C17A12D8A1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9080" y="2443725"/>
            <a:ext cx="7289314" cy="4027345"/>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27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94061-F60B-52BA-2AD2-9A9050D76F25}"/>
              </a:ext>
            </a:extLst>
          </p:cNvPr>
          <p:cNvSpPr>
            <a:spLocks noGrp="1"/>
          </p:cNvSpPr>
          <p:nvPr>
            <p:ph type="title"/>
          </p:nvPr>
        </p:nvSpPr>
        <p:spPr>
          <a:xfrm>
            <a:off x="793662" y="386930"/>
            <a:ext cx="10066122" cy="1298448"/>
          </a:xfrm>
        </p:spPr>
        <p:txBody>
          <a:bodyPr anchor="b">
            <a:normAutofit/>
          </a:bodyPr>
          <a:lstStyle/>
          <a:p>
            <a:r>
              <a:rPr lang="en-GB" sz="4800" dirty="0">
                <a:latin typeface="Times New Roman" panose="02020603050405020304" pitchFamily="18" charset="0"/>
                <a:cs typeface="Times New Roman" panose="02020603050405020304" pitchFamily="18" charset="0"/>
              </a:rPr>
              <a:t>Data Transformation Process</a:t>
            </a:r>
            <a:endParaRPr lang="en-US" sz="4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diagram, box and whisker chart&#10;&#10;Description automatically generated">
            <a:extLst>
              <a:ext uri="{FF2B5EF4-FFF2-40B4-BE49-F238E27FC236}">
                <a16:creationId xmlns:a16="http://schemas.microsoft.com/office/drawing/2014/main" id="{B6F1E5D2-20B7-7D05-5E0B-D12B89040296}"/>
              </a:ext>
            </a:extLst>
          </p:cNvPr>
          <p:cNvPicPr>
            <a:picLocks noChangeAspect="1"/>
          </p:cNvPicPr>
          <p:nvPr/>
        </p:nvPicPr>
        <p:blipFill>
          <a:blip r:embed="rId2"/>
          <a:stretch>
            <a:fillRect/>
          </a:stretch>
        </p:blipFill>
        <p:spPr>
          <a:xfrm>
            <a:off x="1532715" y="2448121"/>
            <a:ext cx="7421621" cy="3154188"/>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94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0" name="Rectangle 209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95AE6-D9DA-C0D0-8C73-79662785B8E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Workflow Execution &amp; ETL Glue Job</a:t>
            </a:r>
          </a:p>
        </p:txBody>
      </p:sp>
      <p:sp>
        <p:nvSpPr>
          <p:cNvPr id="2102" name="Rectangle 210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4" name="Rectangle 210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4F4E22F-833A-105C-5F36-268611FBCCFD}"/>
              </a:ext>
            </a:extLst>
          </p:cNvPr>
          <p:cNvSpPr txBox="1"/>
          <p:nvPr/>
        </p:nvSpPr>
        <p:spPr>
          <a:xfrm>
            <a:off x="496919" y="2382592"/>
            <a:ext cx="4827640" cy="385636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workflow named </a:t>
            </a:r>
            <a:r>
              <a:rPr lang="en-US" sz="2000" b="1" dirty="0" err="1">
                <a:latin typeface="Times New Roman" panose="02020603050405020304" pitchFamily="18" charset="0"/>
                <a:cs typeface="Times New Roman" panose="02020603050405020304" pitchFamily="18" charset="0"/>
              </a:rPr>
              <a:t>nc_workflow</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executed to run a Glue job on raw data in an S3 bucket.</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Glue job performs ETL operations on the raw data, such as removing null values and spaces between column names, adjusting values in columns like city, original priority and fire prevention district. </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which, the crawler is run to create a schema in data catalog.</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transformed data is saved in a parquet format in an output folder in the same S3 bucket.</a:t>
            </a:r>
          </a:p>
        </p:txBody>
      </p:sp>
      <p:pic>
        <p:nvPicPr>
          <p:cNvPr id="2054" name="Picture 6" descr="Graphical user interface&#10;&#10;Description automatically generated">
            <a:extLst>
              <a:ext uri="{FF2B5EF4-FFF2-40B4-BE49-F238E27FC236}">
                <a16:creationId xmlns:a16="http://schemas.microsoft.com/office/drawing/2014/main" id="{5215E0B4-AD4A-F9E1-1EAA-328B8424A7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74"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2106" name="Rectangle 210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768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1385</Words>
  <Application>Microsoft Office PowerPoint</Application>
  <PresentationFormat>Widescreen</PresentationFormat>
  <Paragraphs>97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Introduction</vt:lpstr>
      <vt:lpstr>Project Background</vt:lpstr>
      <vt:lpstr>Goals &amp; Objectives</vt:lpstr>
      <vt:lpstr>Project Applications &amp; Impact</vt:lpstr>
      <vt:lpstr>Data Description</vt:lpstr>
      <vt:lpstr>System Design &amp; ETL Structure </vt:lpstr>
      <vt:lpstr>Data Transformation Process</vt:lpstr>
      <vt:lpstr>Workflow Execution &amp; ETL Glue Job</vt:lpstr>
      <vt:lpstr>Data Analysis</vt:lpstr>
      <vt:lpstr>Tableau Connection </vt:lpstr>
      <vt:lpstr>Data Visualizations</vt:lpstr>
      <vt:lpstr>Data Visualizations</vt:lpstr>
      <vt:lpstr>Data Visualizations</vt:lpstr>
      <vt:lpstr>Data Visualizations</vt:lpstr>
      <vt:lpstr>Data Visualizations</vt:lpstr>
      <vt:lpstr>Data Visualizations</vt:lpstr>
      <vt:lpstr>Tableau Dashboard</vt:lpstr>
      <vt:lpstr>Web Integration</vt:lpstr>
      <vt:lpstr>Web Integration</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Prathamesh Paranjape</dc:creator>
  <cp:lastModifiedBy>Checkout</cp:lastModifiedBy>
  <cp:revision>8</cp:revision>
  <dcterms:created xsi:type="dcterms:W3CDTF">2023-05-07T17:58:35Z</dcterms:created>
  <dcterms:modified xsi:type="dcterms:W3CDTF">2023-05-08T06:02:11Z</dcterms:modified>
</cp:coreProperties>
</file>